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61" r:id="rId3"/>
    <p:sldId id="286" r:id="rId4"/>
    <p:sldId id="262" r:id="rId5"/>
    <p:sldId id="263" r:id="rId6"/>
    <p:sldId id="287" r:id="rId7"/>
    <p:sldId id="274" r:id="rId8"/>
    <p:sldId id="264" r:id="rId9"/>
    <p:sldId id="288" r:id="rId10"/>
    <p:sldId id="273" r:id="rId11"/>
    <p:sldId id="290" r:id="rId12"/>
    <p:sldId id="278" r:id="rId13"/>
    <p:sldId id="279" r:id="rId14"/>
    <p:sldId id="298" r:id="rId15"/>
    <p:sldId id="281" r:id="rId16"/>
    <p:sldId id="256" r:id="rId17"/>
    <p:sldId id="257" r:id="rId18"/>
    <p:sldId id="289" r:id="rId19"/>
    <p:sldId id="265" r:id="rId20"/>
    <p:sldId id="266" r:id="rId21"/>
    <p:sldId id="267" r:id="rId22"/>
    <p:sldId id="271" r:id="rId23"/>
    <p:sldId id="272" r:id="rId24"/>
    <p:sldId id="258" r:id="rId25"/>
    <p:sldId id="259" r:id="rId26"/>
    <p:sldId id="260" r:id="rId27"/>
    <p:sldId id="294" r:id="rId28"/>
    <p:sldId id="295" r:id="rId29"/>
    <p:sldId id="296" r:id="rId30"/>
    <p:sldId id="297" r:id="rId31"/>
    <p:sldId id="280" r:id="rId32"/>
    <p:sldId id="275" r:id="rId33"/>
    <p:sldId id="276" r:id="rId34"/>
    <p:sldId id="268" r:id="rId35"/>
    <p:sldId id="269" r:id="rId36"/>
    <p:sldId id="270" r:id="rId37"/>
    <p:sldId id="277" r:id="rId38"/>
    <p:sldId id="291" r:id="rId39"/>
    <p:sldId id="292" r:id="rId40"/>
    <p:sldId id="293" r:id="rId41"/>
    <p:sldId id="299" r:id="rId42"/>
    <p:sldId id="282" r:id="rId43"/>
    <p:sldId id="283" r:id="rId44"/>
    <p:sldId id="284" r:id="rId4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94" autoAdjust="0"/>
  </p:normalViewPr>
  <p:slideViewPr>
    <p:cSldViewPr snapToGrid="0" snapToObjects="1">
      <p:cViewPr varScale="1">
        <p:scale>
          <a:sx n="121" d="100"/>
          <a:sy n="121" d="100"/>
        </p:scale>
        <p:origin x="1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45C047C-C9D2-3F43-8FBE-B7057CB4AA0B}" type="datetimeFigureOut">
              <a:rPr lang="fr-FR" smtClean="0"/>
              <a:pPr/>
              <a:t>04/11/2023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97B105-F256-5C42-A48D-2D458D06E63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C047C-C9D2-3F43-8FBE-B7057CB4AA0B}" type="datetimeFigureOut">
              <a:rPr lang="fr-FR" smtClean="0"/>
              <a:pPr/>
              <a:t>04/11/2023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7B105-F256-5C42-A48D-2D458D06E6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Naissance</a:t>
            </a:r>
          </a:p>
        </p:txBody>
      </p:sp>
      <p:sp>
        <p:nvSpPr>
          <p:cNvPr id="3" name="Espace réservé du contenu 2"/>
          <p:cNvSpPr>
            <a:spLocks noGrp="1"/>
          </p:cNvSpPr>
          <p:nvPr>
            <p:ph idx="1"/>
          </p:nvPr>
        </p:nvSpPr>
        <p:spPr/>
        <p:txBody>
          <a:bodyPr/>
          <a:lstStyle/>
          <a:p>
            <a:pPr>
              <a:buNone/>
            </a:pPr>
            <a:r>
              <a:rPr lang="fr-FR" dirty="0"/>
              <a:t>    La société romaine est organisée en classes d’âge qui amèneront le jeune romain à devenir un citoyen. C’est une sorte de petit animal, très faible. que l’éducation visera à le civiliser</a:t>
            </a:r>
          </a:p>
          <a:p>
            <a:pPr>
              <a:buNone/>
            </a:pP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nourrice et l’enfant</a:t>
            </a:r>
          </a:p>
        </p:txBody>
      </p:sp>
      <p:pic>
        <p:nvPicPr>
          <p:cNvPr id="4" name="Espace réservé du contenu 3" descr="Monument funéraire de la nourrice Severina (Cologne).gif"/>
          <p:cNvPicPr>
            <a:picLocks noGrp="1" noChangeAspect="1"/>
          </p:cNvPicPr>
          <p:nvPr>
            <p:ph idx="1"/>
          </p:nvPr>
        </p:nvPicPr>
        <p:blipFill>
          <a:blip r:embed="rId2"/>
          <a:srcRect l="-19550" r="-19550"/>
          <a:stretch>
            <a:fillRect/>
          </a:stretch>
        </p:blipFill>
        <p:spPr>
          <a:xfrm>
            <a:off x="0" y="1600200"/>
            <a:ext cx="8229600" cy="4525963"/>
          </a:xfrm>
        </p:spPr>
      </p:pic>
      <p:sp>
        <p:nvSpPr>
          <p:cNvPr id="5" name="ZoneTexte 4"/>
          <p:cNvSpPr txBox="1"/>
          <p:nvPr/>
        </p:nvSpPr>
        <p:spPr>
          <a:xfrm>
            <a:off x="5671052" y="4087363"/>
            <a:ext cx="3472947" cy="2031325"/>
          </a:xfrm>
          <a:prstGeom prst="rect">
            <a:avLst/>
          </a:prstGeom>
          <a:noFill/>
        </p:spPr>
        <p:txBody>
          <a:bodyPr wrap="square" rtlCol="0">
            <a:spAutoFit/>
          </a:bodyPr>
          <a:lstStyle/>
          <a:p>
            <a:r>
              <a:rPr lang="fr-FR" dirty="0"/>
              <a:t>Il y a beaucoup de douceur dans le geste de cette nourrice.</a:t>
            </a:r>
          </a:p>
          <a:p>
            <a:r>
              <a:rPr lang="fr-FR" dirty="0"/>
              <a:t>Les nourrices gardent beaucoup d’amour pour ces enfants telle celle de Néron qui aidera à l’ensevelir alors qu’il est abandonné de tous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  Tendresse de la mère: Messaline portant</a:t>
            </a:r>
          </a:p>
          <a:p>
            <a:pPr marL="0" indent="0">
              <a:buNone/>
            </a:pPr>
            <a:r>
              <a:rPr lang="fr-FR" dirty="0"/>
              <a:t>  Britannicus dans ses bras.</a:t>
            </a:r>
          </a:p>
          <a:p>
            <a:pPr marL="0" indent="0">
              <a:buNone/>
            </a:pPr>
            <a:r>
              <a:rPr lang="fr-FR" dirty="0"/>
              <a:t>  Pourtant Juvénal ne la rate pas.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Messaline et Britannicus </a:t>
            </a:r>
            <a:r>
              <a:rPr lang="fr-FR" dirty="0" err="1"/>
              <a:t>-Louvre</a:t>
            </a:r>
            <a:endParaRPr lang="fr-FR" dirty="0"/>
          </a:p>
        </p:txBody>
      </p:sp>
      <p:pic>
        <p:nvPicPr>
          <p:cNvPr id="4" name="Espace réservé du contenu 3" descr="messaline et britannicus.jpg"/>
          <p:cNvPicPr>
            <a:picLocks noGrp="1" noChangeAspect="1"/>
          </p:cNvPicPr>
          <p:nvPr>
            <p:ph idx="1"/>
          </p:nvPr>
        </p:nvPicPr>
        <p:blipFill>
          <a:blip r:embed="rId2"/>
          <a:srcRect l="-40915" r="-40915"/>
          <a:stretch>
            <a:fillRect/>
          </a:stretch>
        </p:blipFill>
        <p:spPr>
          <a:xfrm>
            <a:off x="-1743699" y="1600200"/>
            <a:ext cx="8229600" cy="4525963"/>
          </a:xfrm>
        </p:spPr>
      </p:pic>
      <p:sp>
        <p:nvSpPr>
          <p:cNvPr id="6" name="ZoneTexte 5"/>
          <p:cNvSpPr txBox="1"/>
          <p:nvPr/>
        </p:nvSpPr>
        <p:spPr>
          <a:xfrm>
            <a:off x="4814269" y="1600200"/>
            <a:ext cx="4092129" cy="4801315"/>
          </a:xfrm>
          <a:prstGeom prst="rect">
            <a:avLst/>
          </a:prstGeom>
          <a:noFill/>
        </p:spPr>
        <p:txBody>
          <a:bodyPr wrap="square" rtlCol="0">
            <a:spAutoFit/>
          </a:bodyPr>
          <a:lstStyle/>
          <a:p>
            <a:r>
              <a:rPr lang="fr-FR" dirty="0"/>
              <a:t>« Dans les bras de Messaline, voici Britannicus. Il a quelques mois. Il est niché, tout petit et presque nu, dans le creux du bras gauche de sa mère et il lève vers elle son visage de poupon bouclé et une main qui appelle la caresse. Elle, le visage jeune et doux, a sorti des plis de son voile sa main droite en un geste protecteur . Sa fine silhouette drapée jusqu’aux pieds de longs plis droits s’évase en souples arrondis pour accueillir l’enfant  . Des regards qui se croisent, des mains qui s’appellent, n’était la longue robe romaine, on croirait une vierge à l’enfant. Le hiératisme qui fige la tendresse évoque une image divine. » Jean-Pierre </a:t>
            </a:r>
            <a:r>
              <a:rPr lang="fr-FR" dirty="0" err="1"/>
              <a:t>Néraudau</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Messaline et Britannicus</a:t>
            </a:r>
          </a:p>
        </p:txBody>
      </p:sp>
      <p:pic>
        <p:nvPicPr>
          <p:cNvPr id="4" name="Espace réservé du contenu 3" descr="messaline louvre.jpg"/>
          <p:cNvPicPr>
            <a:picLocks noGrp="1" noChangeAspect="1"/>
          </p:cNvPicPr>
          <p:nvPr>
            <p:ph idx="1"/>
          </p:nvPr>
        </p:nvPicPr>
        <p:blipFill>
          <a:blip r:embed="rId2"/>
          <a:srcRect l="-43449" r="-43449"/>
          <a:stretch>
            <a:fillRect/>
          </a:stretch>
        </p:blipFill>
        <p:spPr>
          <a:xfrm>
            <a:off x="-1520982" y="1600200"/>
            <a:ext cx="8229600" cy="4525963"/>
          </a:xfrm>
        </p:spPr>
      </p:pic>
      <p:sp>
        <p:nvSpPr>
          <p:cNvPr id="5" name="ZoneTexte 4"/>
          <p:cNvSpPr txBox="1"/>
          <p:nvPr/>
        </p:nvSpPr>
        <p:spPr>
          <a:xfrm>
            <a:off x="4963678" y="1070721"/>
            <a:ext cx="3959322" cy="6108514"/>
          </a:xfrm>
          <a:prstGeom prst="rect">
            <a:avLst/>
          </a:prstGeom>
          <a:noFill/>
        </p:spPr>
        <p:txBody>
          <a:bodyPr wrap="square" rtlCol="0">
            <a:spAutoFit/>
          </a:bodyPr>
          <a:lstStyle/>
          <a:p>
            <a:r>
              <a:rPr lang="fr-FR" dirty="0"/>
              <a:t>Elle a  16 ou  17 ans. Juvénal lui taille un terrible costume. </a:t>
            </a:r>
          </a:p>
          <a:p>
            <a:r>
              <a:rPr lang="fr-FR" dirty="0"/>
              <a:t>« Dès qu’elle sentait son  mari endormi, préférant sans vergogne une couchette à son lit d’apparat, la pute impériale s’encapuchonnait et s’évanouissait dans la nuit (….) elle gagnait un bordel moite aux rideaux rapiécés où un box lui était affecté (…) elle proposait la matrice qui t’a porté, noble Britannicus ! Elle faisait goûter ses caresses à qui entrait, se faisait payer sa passe, renversée, ouverte, une foule la besognait et y déchargeait et quand le bordelier libérait les filles, elle s’en allait tristement (…)brûlante encore de la tension de sa vulve raide, elle rentrait fatiguée du mâle mais non repue (…)crasseuse de la suie du lumignon, rapporter dans l’auguste alcôve les remugles du bordel. »</a:t>
            </a:r>
          </a:p>
        </p:txBody>
      </p:sp>
      <p:sp>
        <p:nvSpPr>
          <p:cNvPr id="6" name="ZoneTexte 5"/>
          <p:cNvSpPr txBox="1"/>
          <p:nvPr/>
        </p:nvSpPr>
        <p:spPr>
          <a:xfrm>
            <a:off x="298817" y="6126163"/>
            <a:ext cx="4208336" cy="646331"/>
          </a:xfrm>
          <a:prstGeom prst="rect">
            <a:avLst/>
          </a:prstGeom>
          <a:noFill/>
        </p:spPr>
        <p:txBody>
          <a:bodyPr wrap="square" rtlCol="0">
            <a:spAutoFit/>
          </a:bodyPr>
          <a:lstStyle/>
          <a:p>
            <a:r>
              <a:rPr lang="fr-FR" dirty="0"/>
              <a:t>Juvénal. Satire VI 114-131 Belles lettres </a:t>
            </a:r>
            <a:r>
              <a:rPr lang="fr-FR" dirty="0" err="1"/>
              <a:t>trad</a:t>
            </a:r>
            <a:r>
              <a:rPr lang="fr-FR" dirty="0"/>
              <a:t>  Olivier Sers 2002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jeux</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 « Les divertissements des enfants romains sont comparables à ceux qui existent dans toutes les sociétés. Ils jouent aux billes, aux osselets, à la balle. Les petits ont des animaux en bois montés sur des roulettes. Les filles possèdent des poupées et des petits ustensiles de cuisine. Comme tous les enfants ils aiment les panoplies qui leur permettent de se déguiser en soldat ou en gladiateur . Enfin, dans les familles riches, ils ont bien souvent des animaux favoris, chiens, oiseaux, petite chèvre. » </a:t>
            </a:r>
          </a:p>
          <a:p>
            <a:pPr marL="0" indent="0">
              <a:buNone/>
            </a:pPr>
            <a:r>
              <a:rPr lang="fr-FR" dirty="0"/>
              <a:t>  </a:t>
            </a:r>
            <a:r>
              <a:rPr lang="fr-FR" dirty="0" err="1"/>
              <a:t>C.Salles</a:t>
            </a:r>
            <a:r>
              <a:rPr lang="fr-FR" dirty="0"/>
              <a:t>. Antiquité romaine p 362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Enfants jouant avec des noix</a:t>
            </a:r>
          </a:p>
        </p:txBody>
      </p:sp>
      <p:pic>
        <p:nvPicPr>
          <p:cNvPr id="4" name="Espace réservé du contenu 3" descr="Sarcophagus_nuts_Chiaramonti_Inv1304.jpg"/>
          <p:cNvPicPr>
            <a:picLocks noGrp="1" noChangeAspect="1"/>
          </p:cNvPicPr>
          <p:nvPr>
            <p:ph idx="1"/>
          </p:nvPr>
        </p:nvPicPr>
        <p:blipFill>
          <a:blip r:embed="rId2"/>
          <a:srcRect t="-43427" b="-43427"/>
          <a:stretch>
            <a:fillRect/>
          </a:stretch>
        </p:blipFill>
        <p:spPr/>
      </p:pic>
      <p:sp>
        <p:nvSpPr>
          <p:cNvPr id="5" name="ZoneTexte 4"/>
          <p:cNvSpPr txBox="1"/>
          <p:nvPr/>
        </p:nvSpPr>
        <p:spPr>
          <a:xfrm>
            <a:off x="594268" y="5780300"/>
            <a:ext cx="8092532" cy="369332"/>
          </a:xfrm>
          <a:prstGeom prst="rect">
            <a:avLst/>
          </a:prstGeom>
          <a:noFill/>
        </p:spPr>
        <p:txBody>
          <a:bodyPr wrap="square" rtlCol="0">
            <a:spAutoFit/>
          </a:bodyPr>
          <a:lstStyle/>
          <a:p>
            <a:r>
              <a:rPr lang="fr-FR" dirty="0"/>
              <a:t>Marbre provenant </a:t>
            </a:r>
            <a:r>
              <a:rPr lang="fr-FR"/>
              <a:t>d’un sarcophage : Oeuvre</a:t>
            </a:r>
            <a:r>
              <a:rPr lang="fr-FR" dirty="0"/>
              <a:t> romaine, III° siècle </a:t>
            </a:r>
            <a:r>
              <a:rPr lang="fr-FR" dirty="0" err="1"/>
              <a:t>ap</a:t>
            </a:r>
            <a:r>
              <a:rPr lang="fr-FR" dirty="0"/>
              <a:t> J.C.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Fragment de bas-relief: Enfants jouant aux balles. Marbre. L 69 cm; H; 22 cm </a:t>
            </a:r>
          </a:p>
        </p:txBody>
      </p:sp>
      <p:sp>
        <p:nvSpPr>
          <p:cNvPr id="3" name="Sous-titre 2"/>
          <p:cNvSpPr>
            <a:spLocks noGrp="1"/>
          </p:cNvSpPr>
          <p:nvPr>
            <p:ph type="subTitle" idx="1"/>
          </p:nvPr>
        </p:nvSpPr>
        <p:spPr/>
        <p:txBody>
          <a:bodyPr/>
          <a:lstStyle/>
          <a:p>
            <a:endParaRPr lang="fr-FR"/>
          </a:p>
        </p:txBody>
      </p:sp>
      <p:pic>
        <p:nvPicPr>
          <p:cNvPr id="4" name="Image 3" descr="Fragment de bas relief- enfants jouant aux balles. II° siècle après J.C. Marbre L 69 cm-H- 22,5 cm. Louvre.jpg"/>
          <p:cNvPicPr>
            <a:picLocks noChangeAspect="1"/>
          </p:cNvPicPr>
          <p:nvPr/>
        </p:nvPicPr>
        <p:blipFill>
          <a:blip r:embed="rId2"/>
          <a:stretch>
            <a:fillRect/>
          </a:stretch>
        </p:blipFill>
        <p:spPr>
          <a:xfrm>
            <a:off x="468413" y="1207093"/>
            <a:ext cx="7862011" cy="3391659"/>
          </a:xfrm>
          <a:prstGeom prst="rect">
            <a:avLst/>
          </a:prstGeom>
        </p:spPr>
      </p:pic>
      <p:sp>
        <p:nvSpPr>
          <p:cNvPr id="5" name="ZoneTexte 4"/>
          <p:cNvSpPr txBox="1"/>
          <p:nvPr/>
        </p:nvSpPr>
        <p:spPr>
          <a:xfrm>
            <a:off x="1371600" y="346353"/>
            <a:ext cx="7086600" cy="646331"/>
          </a:xfrm>
          <a:prstGeom prst="rect">
            <a:avLst/>
          </a:prstGeom>
          <a:noFill/>
        </p:spPr>
        <p:txBody>
          <a:bodyPr wrap="square" rtlCol="0">
            <a:spAutoFit/>
          </a:bodyPr>
          <a:lstStyle/>
          <a:p>
            <a:r>
              <a:rPr lang="fr-FR" dirty="0"/>
              <a:t>Fragment de bas-relief: Enfants jouant aux balles. 2° quart du II° siècle après J.C. Marbre . L 69 cm ; H 22,5 cm. Louvre</a:t>
            </a:r>
          </a:p>
        </p:txBody>
      </p:sp>
      <p:sp>
        <p:nvSpPr>
          <p:cNvPr id="8" name="ZoneTexte 7"/>
          <p:cNvSpPr txBox="1"/>
          <p:nvPr/>
        </p:nvSpPr>
        <p:spPr>
          <a:xfrm>
            <a:off x="197931" y="4733494"/>
            <a:ext cx="8708964" cy="2031325"/>
          </a:xfrm>
          <a:prstGeom prst="rect">
            <a:avLst/>
          </a:prstGeom>
          <a:noFill/>
        </p:spPr>
        <p:txBody>
          <a:bodyPr wrap="square" rtlCol="0">
            <a:spAutoFit/>
          </a:bodyPr>
          <a:lstStyle/>
          <a:p>
            <a:r>
              <a:rPr lang="fr-FR" dirty="0"/>
              <a:t>« Ce bas-relief ne semble pas être un fragment de sarcophage mais il nous présente cependant un thème souvent évoqué sur les cuves de ces monuments, les distractions enfantines. À gauche, un jeune garçon lance une balle sur une planche inclinée qu'un autre accroupi reçoit en présence de deux autres coéquipiers dont un lève le bras comme pour encourager le joueur. Quelles étaient les règles de ce jeu ? Ovide, dans l'</a:t>
            </a:r>
            <a:r>
              <a:rPr lang="fr-FR" i="1" dirty="0"/>
              <a:t>Élégie du Noyer (67-86), nous parle d'une manière de jouer avec des noix sur un plan incliné, utilisait-on parfois des balles ? À droite, trois fillettes sautillent, tiennent ou jonglent avec des balles. »</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355834"/>
          </a:xfrm>
        </p:spPr>
        <p:txBody>
          <a:bodyPr>
            <a:noAutofit/>
          </a:bodyPr>
          <a:lstStyle/>
          <a:p>
            <a:r>
              <a:rPr lang="fr-FR" sz="3200" dirty="0"/>
              <a:t>Sarcophage d’enfant : Concours athlétiques. Fin II° siècle après J.C. Marbre  L 1,5 m : H 0,30 m Louvre</a:t>
            </a:r>
          </a:p>
        </p:txBody>
      </p:sp>
      <p:pic>
        <p:nvPicPr>
          <p:cNvPr id="4" name="Espace réservé du contenu 3" descr="Sarcophage d'enfants- Concours athlétiques. Fin II° siècle AP J.C..jpg"/>
          <p:cNvPicPr>
            <a:picLocks noGrp="1" noChangeAspect="1"/>
          </p:cNvPicPr>
          <p:nvPr>
            <p:ph idx="1"/>
          </p:nvPr>
        </p:nvPicPr>
        <p:blipFill>
          <a:blip r:embed="rId2"/>
          <a:srcRect t="-49220" b="-49220"/>
          <a:stretch>
            <a:fillRect/>
          </a:stretch>
        </p:blipFill>
        <p:spPr>
          <a:xfrm>
            <a:off x="569052" y="318023"/>
            <a:ext cx="8236816" cy="4529932"/>
          </a:xfrm>
        </p:spPr>
      </p:pic>
      <p:sp>
        <p:nvSpPr>
          <p:cNvPr id="5" name="ZoneTexte 4"/>
          <p:cNvSpPr txBox="1"/>
          <p:nvPr/>
        </p:nvSpPr>
        <p:spPr>
          <a:xfrm>
            <a:off x="338132" y="3752160"/>
            <a:ext cx="8651234" cy="3416320"/>
          </a:xfrm>
          <a:prstGeom prst="rect">
            <a:avLst/>
          </a:prstGeom>
          <a:noFill/>
        </p:spPr>
        <p:txBody>
          <a:bodyPr wrap="square" rtlCol="0">
            <a:spAutoFit/>
          </a:bodyPr>
          <a:lstStyle/>
          <a:p>
            <a:r>
              <a:rPr lang="fr-FR" dirty="0"/>
              <a:t>« Devant un hermès ithyphallique, en présence d'un arbitre, un jeune athlète dans l'attitude de la fameuse statue de Myron s'apprête à lancer le disque, et un autre compétiteur s'exerce au lancer du javelot. Le groupe suivant, en présence d'un autre arbitre qui se tient en retrait, oppose deux lutteurs, dont l'un a renversé son adversaire. Au centre, au son de la trompette, un jeune garçon, nu, de face, se couronne de la main droite tient la palme du vainqueur dans la main gauche en présence d'un arbitre qui lève la main droite en signe d'acclamation. D'autres compétitions se poursuivent à droite : toujours sous le regard de l'arbitre, des pugilistes et un groupe de pancratiastes où le vainqueur, debout, pose sa main droite sur la tête du vaincu humilié assis à terre. Ces scènes de compétition sont fréquentes sur les sarcophages d'enfants, elles rappellent que la vie terrestre est une lutte. Seuls ceux qui, durant leur brève existence, conciliaient éducation physique et formation morale, méritaient la félicité posthume.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Discobole de Myron vers 485.Musée des </a:t>
            </a:r>
            <a:r>
              <a:rPr lang="fr-FR" dirty="0" err="1"/>
              <a:t>Thermes.Rome</a:t>
            </a:r>
            <a:endParaRPr lang="fr-FR" dirty="0"/>
          </a:p>
        </p:txBody>
      </p:sp>
      <p:pic>
        <p:nvPicPr>
          <p:cNvPr id="4" name="Espace réservé du contenu 3" descr="Discobole de Myron.jpg"/>
          <p:cNvPicPr>
            <a:picLocks noGrp="1" noChangeAspect="1"/>
          </p:cNvPicPr>
          <p:nvPr>
            <p:ph idx="1"/>
          </p:nvPr>
        </p:nvPicPr>
        <p:blipFill>
          <a:blip r:embed="rId2"/>
          <a:srcRect l="-40915" r="-40915"/>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Enfants jouant au ballon. </a:t>
            </a:r>
            <a:r>
              <a:rPr lang="fr-FR" dirty="0" err="1"/>
              <a:t>M.N.Romain</a:t>
            </a:r>
            <a:endParaRPr lang="fr-FR" dirty="0"/>
          </a:p>
        </p:txBody>
      </p:sp>
      <p:pic>
        <p:nvPicPr>
          <p:cNvPr id="4" name="Espace réservé du contenu 3" descr="Enfants jouant au ballon.jpg"/>
          <p:cNvPicPr>
            <a:picLocks noGrp="1" noChangeAspect="1"/>
          </p:cNvPicPr>
          <p:nvPr>
            <p:ph idx="1"/>
          </p:nvPr>
        </p:nvPicPr>
        <p:blipFill>
          <a:blip r:embed="rId2"/>
          <a:srcRect l="-10118" r="-10118"/>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sage femme Julia </a:t>
            </a:r>
            <a:r>
              <a:rPr lang="fr-FR" dirty="0" err="1"/>
              <a:t>Pieris</a:t>
            </a:r>
            <a:endParaRPr lang="fr-FR" dirty="0"/>
          </a:p>
        </p:txBody>
      </p:sp>
      <p:pic>
        <p:nvPicPr>
          <p:cNvPr id="4" name="Espace réservé du contenu 3" descr="sage_femme1.jpg"/>
          <p:cNvPicPr>
            <a:picLocks noGrp="1" noChangeAspect="1"/>
          </p:cNvPicPr>
          <p:nvPr>
            <p:ph idx="1"/>
          </p:nvPr>
        </p:nvPicPr>
        <p:blipFill>
          <a:blip r:embed="rId2"/>
          <a:srcRect l="-84690" r="-84690"/>
          <a:stretch>
            <a:fillRect/>
          </a:stretch>
        </p:blipFill>
        <p:spPr>
          <a:xfrm>
            <a:off x="-2148893" y="1417638"/>
            <a:ext cx="8905471" cy="4525963"/>
          </a:xfrm>
        </p:spPr>
      </p:pic>
      <p:sp>
        <p:nvSpPr>
          <p:cNvPr id="5" name="ZoneTexte 4"/>
          <p:cNvSpPr txBox="1"/>
          <p:nvPr/>
        </p:nvSpPr>
        <p:spPr>
          <a:xfrm>
            <a:off x="4025726" y="1867209"/>
            <a:ext cx="4661074" cy="1754327"/>
          </a:xfrm>
          <a:prstGeom prst="rect">
            <a:avLst/>
          </a:prstGeom>
          <a:noFill/>
        </p:spPr>
        <p:txBody>
          <a:bodyPr wrap="square" rtlCol="0">
            <a:spAutoFit/>
          </a:bodyPr>
          <a:lstStyle/>
          <a:p>
            <a:r>
              <a:rPr lang="fr-FR" dirty="0"/>
              <a:t>Cette inscription funéraire trouvée en Allemagne à Trèves dit:    Julia </a:t>
            </a:r>
            <a:r>
              <a:rPr lang="fr-FR" dirty="0" err="1"/>
              <a:t>Pieris</a:t>
            </a:r>
            <a:r>
              <a:rPr lang="fr-FR" dirty="0"/>
              <a:t>, sage- femme, repose ici. Elle ne fit jamais de mal à personne. L’accoucheuse y est désignée par le terme </a:t>
            </a:r>
            <a:r>
              <a:rPr lang="fr-FR" dirty="0" err="1"/>
              <a:t>obstetrix</a:t>
            </a:r>
            <a:r>
              <a:rPr lang="fr-FR" dirty="0"/>
              <a:t> littéralement  </a:t>
            </a:r>
          </a:p>
          <a:p>
            <a:r>
              <a:rPr lang="fr-FR" dirty="0"/>
              <a:t>« Celle qui se tient devant.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Enfants jouant à la guerre . MNR.</a:t>
            </a:r>
          </a:p>
        </p:txBody>
      </p:sp>
      <p:pic>
        <p:nvPicPr>
          <p:cNvPr id="4" name="Espace réservé du contenu 3" descr="Enfants jouant à la Guerre. M.N.Romain.jpg"/>
          <p:cNvPicPr>
            <a:picLocks noGrp="1" noChangeAspect="1"/>
          </p:cNvPicPr>
          <p:nvPr>
            <p:ph idx="1"/>
          </p:nvPr>
        </p:nvPicPr>
        <p:blipFill>
          <a:blip r:embed="rId2"/>
          <a:srcRect l="-8754" r="-8754"/>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Petite fille jouant aux osselets</a:t>
            </a:r>
          </a:p>
        </p:txBody>
      </p:sp>
      <p:pic>
        <p:nvPicPr>
          <p:cNvPr id="4" name="Espace réservé du contenu 3" descr="Petite fille jouant aux osselets.jpg"/>
          <p:cNvPicPr>
            <a:picLocks noGrp="1" noChangeAspect="1"/>
          </p:cNvPicPr>
          <p:nvPr>
            <p:ph idx="1"/>
          </p:nvPr>
        </p:nvPicPr>
        <p:blipFill>
          <a:blip r:embed="rId2"/>
          <a:srcRect l="-55105" r="-55105"/>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Jeune Garçon portant la Toge </a:t>
            </a:r>
            <a:r>
              <a:rPr lang="fr-FR" dirty="0" err="1"/>
              <a:t>I°siècle</a:t>
            </a:r>
            <a:r>
              <a:rPr lang="fr-FR" dirty="0"/>
              <a:t> </a:t>
            </a:r>
            <a:r>
              <a:rPr lang="fr-FR" dirty="0" err="1"/>
              <a:t>Ap</a:t>
            </a:r>
            <a:r>
              <a:rPr lang="fr-FR" dirty="0"/>
              <a:t> J.C. Marbre .H.1,65m.Louvre</a:t>
            </a:r>
          </a:p>
        </p:txBody>
      </p:sp>
      <p:pic>
        <p:nvPicPr>
          <p:cNvPr id="4" name="Espace réservé du contenu 3" descr="Jeune garçon portant la toge.Louvre.jpg"/>
          <p:cNvPicPr>
            <a:picLocks noGrp="1" noChangeAspect="1"/>
          </p:cNvPicPr>
          <p:nvPr>
            <p:ph idx="1"/>
          </p:nvPr>
        </p:nvPicPr>
        <p:blipFill>
          <a:blip r:embed="rId2"/>
          <a:srcRect l="-81494" r="-81494"/>
          <a:stretch>
            <a:fillRect/>
          </a:stretch>
        </p:blipFill>
        <p:spPr>
          <a:xfrm>
            <a:off x="-1489122" y="1600200"/>
            <a:ext cx="8229600" cy="4525963"/>
          </a:xfrm>
        </p:spPr>
      </p:pic>
      <p:sp>
        <p:nvSpPr>
          <p:cNvPr id="6" name="Rectangle 5"/>
          <p:cNvSpPr/>
          <p:nvPr/>
        </p:nvSpPr>
        <p:spPr>
          <a:xfrm>
            <a:off x="3532288" y="2967335"/>
            <a:ext cx="4667666" cy="923330"/>
          </a:xfrm>
          <a:prstGeom prst="rect">
            <a:avLst/>
          </a:prstGeom>
        </p:spPr>
        <p:txBody>
          <a:bodyPr wrap="square">
            <a:spAutoFit/>
          </a:bodyPr>
          <a:lstStyle/>
          <a:p>
            <a:r>
              <a:rPr lang="fr-FR" dirty="0"/>
              <a:t>Ce jeune garçon porte au cou la bulla, bijou en or en forme d'ampoule des jeunes garçons de moins de 14 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Jeune fille romaine .Fin </a:t>
            </a:r>
            <a:r>
              <a:rPr lang="fr-FR" dirty="0" err="1"/>
              <a:t>I°siècle</a:t>
            </a:r>
            <a:r>
              <a:rPr lang="fr-FR" dirty="0"/>
              <a:t> </a:t>
            </a:r>
            <a:r>
              <a:rPr lang="fr-FR"/>
              <a:t>Av.n.è</a:t>
            </a:r>
            <a:r>
              <a:rPr lang="fr-FR" dirty="0"/>
              <a:t>. </a:t>
            </a:r>
          </a:p>
        </p:txBody>
      </p:sp>
      <p:pic>
        <p:nvPicPr>
          <p:cNvPr id="4" name="Espace réservé du contenu 3" descr="jeune fille fin I° av j c.jpg"/>
          <p:cNvPicPr>
            <a:picLocks noGrp="1" noChangeAspect="1"/>
          </p:cNvPicPr>
          <p:nvPr>
            <p:ph idx="1"/>
          </p:nvPr>
        </p:nvPicPr>
        <p:blipFill>
          <a:blip r:embed="rId2"/>
          <a:srcRect l="-76034" r="-76034"/>
          <a:stretch>
            <a:fillRect/>
          </a:stretch>
        </p:blipFill>
        <p:spPr>
          <a:xfrm>
            <a:off x="-568524" y="1600200"/>
            <a:ext cx="8229600" cy="4525963"/>
          </a:xfrm>
        </p:spPr>
      </p:pic>
      <p:sp>
        <p:nvSpPr>
          <p:cNvPr id="5" name="ZoneTexte 4"/>
          <p:cNvSpPr txBox="1"/>
          <p:nvPr/>
        </p:nvSpPr>
        <p:spPr>
          <a:xfrm>
            <a:off x="5364697" y="2295837"/>
            <a:ext cx="3109733" cy="646331"/>
          </a:xfrm>
          <a:prstGeom prst="rect">
            <a:avLst/>
          </a:prstGeom>
          <a:noFill/>
        </p:spPr>
        <p:txBody>
          <a:bodyPr wrap="square" rtlCol="0">
            <a:spAutoFit/>
          </a:bodyPr>
          <a:lstStyle/>
          <a:p>
            <a:r>
              <a:rPr lang="fr-FR" dirty="0"/>
              <a:t>Dignité et grâce d’un </a:t>
            </a:r>
            <a:r>
              <a:rPr lang="fr-FR"/>
              <a:t>mouvement suspendu.</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Devant de sarcophage de Marcus Cornélius </a:t>
            </a:r>
            <a:r>
              <a:rPr lang="fr-FR" dirty="0" err="1"/>
              <a:t>Statius</a:t>
            </a:r>
            <a:r>
              <a:rPr lang="fr-FR" dirty="0"/>
              <a:t>( Ostie)</a:t>
            </a:r>
          </a:p>
        </p:txBody>
      </p:sp>
      <p:pic>
        <p:nvPicPr>
          <p:cNvPr id="4" name="Espace réservé du contenu 3" descr="Sarcophage de Marcus Cornelius Statius.jpg"/>
          <p:cNvPicPr>
            <a:picLocks noGrp="1" noChangeAspect="1"/>
          </p:cNvPicPr>
          <p:nvPr>
            <p:ph idx="1"/>
          </p:nvPr>
        </p:nvPicPr>
        <p:blipFill>
          <a:blip r:embed="rId2"/>
          <a:srcRect t="-22916" b="-22916"/>
          <a:stretch>
            <a:fillRect/>
          </a:stretch>
        </p:blipFill>
        <p:spPr>
          <a:xfrm>
            <a:off x="457200" y="899248"/>
            <a:ext cx="8229600" cy="4525963"/>
          </a:xfrm>
        </p:spPr>
      </p:pic>
      <p:sp>
        <p:nvSpPr>
          <p:cNvPr id="5" name="ZoneTexte 4"/>
          <p:cNvSpPr txBox="1"/>
          <p:nvPr/>
        </p:nvSpPr>
        <p:spPr>
          <a:xfrm>
            <a:off x="0" y="4758234"/>
            <a:ext cx="9144000" cy="5909311"/>
          </a:xfrm>
          <a:prstGeom prst="rect">
            <a:avLst/>
          </a:prstGeom>
          <a:noFill/>
        </p:spPr>
        <p:txBody>
          <a:bodyPr wrap="square" rtlCol="0">
            <a:spAutoFit/>
          </a:bodyPr>
          <a:lstStyle/>
          <a:p>
            <a:r>
              <a:rPr lang="fr-FR" dirty="0"/>
              <a:t>Ce sarcophage d'un petit garçon dénommé Marcus Cornélius </a:t>
            </a:r>
            <a:r>
              <a:rPr lang="fr-FR" dirty="0" err="1"/>
              <a:t>Statius</a:t>
            </a:r>
            <a:r>
              <a:rPr lang="fr-FR" dirty="0"/>
              <a:t>, illustre quatre moments de l'enfance du garçonnet décédé prématurément, se déployant à la manière d'une bande dessinée.  A gauche, la mère de Marcus est représentée en train d'allaiter le nourrisson emmailloté tandis que son père contemple tendrement la scène. Puis le père porte son bébé dans les bras, ce dernier s'amusant avec un objet tenu dans la main gauche, peut-être un hochet (peut-être s’agit-il de l’épisode de la reconnaissance de l’enfant par son père ?).  Sans doute encore dans l'âge de </a:t>
            </a:r>
            <a:r>
              <a:rPr lang="fr-FR" i="1" dirty="0"/>
              <a:t>l'</a:t>
            </a:r>
            <a:r>
              <a:rPr lang="fr-FR" i="1" dirty="0" err="1"/>
              <a:t>infans</a:t>
            </a:r>
            <a:r>
              <a:rPr lang="fr-FR" i="1" dirty="0"/>
              <a:t> au centre du sarcophage, Marcus est figuré tenant un fouet et conduisant un char de course tiré par un bouc. Ce jouet coûteux était réservé aux familles aisées. A Rome, des courses pour enfants étaient organisées avec de petits chars attelés à divers animaux familiers tels que des chèvres, chiens ou poneys. Une inscription latine témoigne d'une de ces courses où un petit Florus a perdu la vie: « C'est moi Florus, qui suis ici couché ; petit enfant cocher d'un attelage double, rapidement, pendant que je désirai disputer des courses, oui rapidement, je suis tombé et descendu chez les ombres ».  Ces attelages imitant donc les moyens de transport ou courses de chars pratiquées par les adultes étaient donc très prisés des petits Grecs et Romains.  Faut-il voir dans cette image de Marcus en char marchant vers la scène de droite ayant trait à son éducation, le passage symbolique de l'âge d'</a:t>
            </a:r>
            <a:r>
              <a:rPr lang="fr-FR" i="1" dirty="0" err="1"/>
              <a:t>infans</a:t>
            </a:r>
            <a:r>
              <a:rPr lang="fr-FR" i="1" dirty="0"/>
              <a:t> à celui de puer ?        Le petit garçon, vêtu de la toge prétexte, se présente debout devant son père assis qui suit attentivement son fils en train de faire des calculs, tous deux tenant un </a:t>
            </a:r>
            <a:r>
              <a:rPr lang="fr-FR" i="1" dirty="0" err="1"/>
              <a:t>volumen</a:t>
            </a:r>
            <a:r>
              <a:rPr lang="fr-FR" i="1" dirty="0"/>
              <a:t> (rouleau de papyrus servant de livre). </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Détail sarcophage Marcus Cornélius </a:t>
            </a:r>
            <a:r>
              <a:rPr lang="fr-FR" dirty="0" err="1"/>
              <a:t>Statius</a:t>
            </a:r>
            <a:r>
              <a:rPr lang="fr-FR" dirty="0"/>
              <a:t> </a:t>
            </a:r>
          </a:p>
        </p:txBody>
      </p:sp>
      <p:pic>
        <p:nvPicPr>
          <p:cNvPr id="4" name="Espace réservé du contenu 3" descr="Détail sarcophage Statius.jpg"/>
          <p:cNvPicPr>
            <a:picLocks noGrp="1" noChangeAspect="1"/>
          </p:cNvPicPr>
          <p:nvPr>
            <p:ph idx="1"/>
          </p:nvPr>
        </p:nvPicPr>
        <p:blipFill>
          <a:blip r:embed="rId2"/>
          <a:srcRect l="-56984" r="-56984"/>
          <a:stretch>
            <a:fillRect/>
          </a:stretch>
        </p:blipFill>
        <p:spPr>
          <a:xfrm>
            <a:off x="-2106389" y="1417638"/>
            <a:ext cx="8229600" cy="4525963"/>
          </a:xfrm>
        </p:spPr>
      </p:pic>
      <p:sp>
        <p:nvSpPr>
          <p:cNvPr id="5" name="ZoneTexte 4"/>
          <p:cNvSpPr txBox="1"/>
          <p:nvPr/>
        </p:nvSpPr>
        <p:spPr>
          <a:xfrm>
            <a:off x="3961566" y="1600199"/>
            <a:ext cx="5182434" cy="923330"/>
          </a:xfrm>
          <a:prstGeom prst="rect">
            <a:avLst/>
          </a:prstGeom>
          <a:noFill/>
        </p:spPr>
        <p:txBody>
          <a:bodyPr wrap="square" rtlCol="0">
            <a:spAutoFit/>
          </a:bodyPr>
          <a:lstStyle/>
          <a:p>
            <a:r>
              <a:rPr lang="fr-FR" dirty="0"/>
              <a:t>Dans le haut fauteuil qui est son privilège, la dame allaite le bébé. Tenant un livre , ce qui le classe, le père s’appuie noblement sur un pilier de convention.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Fragment droit sarcophage </a:t>
            </a:r>
            <a:r>
              <a:rPr lang="fr-FR" dirty="0" err="1"/>
              <a:t>Statius</a:t>
            </a:r>
            <a:endParaRPr lang="fr-FR" dirty="0"/>
          </a:p>
        </p:txBody>
      </p:sp>
      <p:pic>
        <p:nvPicPr>
          <p:cNvPr id="4" name="Espace réservé du contenu 3" descr="Fragment Gauche sarcophage statius.jpg"/>
          <p:cNvPicPr>
            <a:picLocks noGrp="1" noChangeAspect="1"/>
          </p:cNvPicPr>
          <p:nvPr>
            <p:ph idx="1"/>
          </p:nvPr>
        </p:nvPicPr>
        <p:blipFill>
          <a:blip r:embed="rId2"/>
          <a:srcRect l="-56767" r="-56767"/>
          <a:stretch>
            <a:fillRect/>
          </a:stretch>
        </p:blipFill>
        <p:spPr>
          <a:xfrm>
            <a:off x="-1728289" y="1732144"/>
            <a:ext cx="8229600" cy="4525963"/>
          </a:xfrm>
        </p:spPr>
      </p:pic>
      <p:sp>
        <p:nvSpPr>
          <p:cNvPr id="5" name="ZoneTexte 4"/>
          <p:cNvSpPr txBox="1"/>
          <p:nvPr/>
        </p:nvSpPr>
        <p:spPr>
          <a:xfrm>
            <a:off x="4659256" y="2287752"/>
            <a:ext cx="4027544" cy="2585323"/>
          </a:xfrm>
          <a:prstGeom prst="rect">
            <a:avLst/>
          </a:prstGeom>
          <a:noFill/>
        </p:spPr>
        <p:txBody>
          <a:bodyPr wrap="square" rtlCol="0">
            <a:spAutoFit/>
          </a:bodyPr>
          <a:lstStyle/>
          <a:p>
            <a:r>
              <a:rPr lang="fr-FR" dirty="0"/>
              <a:t>En grand costume, le fils déclame un devoir de rhétorique devant son père. Ses doigts font un des gestes de l’éloquence, qui étaient codifiés et enseignés. Le livre à sa main gauche n’est pas un détail réel mais un symbole de culture et donc de dignité sociale. La culture «était le signe distinctif de supériorité sociale.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Education</a:t>
            </a: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t>   L’éducation avait pour but de tremper le caractère de façon</a:t>
            </a:r>
          </a:p>
          <a:p>
            <a:pPr marL="0" indent="0">
              <a:buNone/>
            </a:pPr>
            <a:r>
              <a:rPr lang="fr-FR" dirty="0"/>
              <a:t>   à ce que devenus grands ils puissent résister au vice</a:t>
            </a:r>
          </a:p>
          <a:p>
            <a:pPr marL="0" indent="0">
              <a:buNone/>
            </a:pPr>
            <a:r>
              <a:rPr lang="fr-FR" dirty="0"/>
              <a:t>   ambiant. Seule la sévérité qui terrifie les appétits tentateurs</a:t>
            </a:r>
          </a:p>
          <a:p>
            <a:pPr marL="0" indent="0">
              <a:buNone/>
            </a:pPr>
            <a:r>
              <a:rPr lang="fr-FR" dirty="0"/>
              <a:t>   musclera le caractère. P Veyne citant Sénèque dit que « les</a:t>
            </a:r>
          </a:p>
          <a:p>
            <a:pPr marL="0" indent="0">
              <a:buNone/>
            </a:pPr>
            <a:r>
              <a:rPr lang="fr-FR" dirty="0"/>
              <a:t>   parents forcent le caractère encore flexible des bébés à</a:t>
            </a:r>
          </a:p>
          <a:p>
            <a:pPr marL="0" indent="0">
              <a:buNone/>
            </a:pPr>
            <a:r>
              <a:rPr lang="fr-FR" dirty="0"/>
              <a:t>   supporter ce qui leur fera du bien ; ils ont beau pleurer et se</a:t>
            </a:r>
          </a:p>
          <a:p>
            <a:pPr marL="0" indent="0">
              <a:buNone/>
            </a:pPr>
            <a:r>
              <a:rPr lang="fr-FR" dirty="0"/>
              <a:t>   débattre, on les emmaillote étroitement de peur que leur corps.</a:t>
            </a:r>
          </a:p>
          <a:p>
            <a:pPr marL="0" indent="0">
              <a:buNone/>
            </a:pPr>
            <a:r>
              <a:rPr lang="fr-FR" dirty="0"/>
              <a:t>   encore immature ne se déforme, au lieu de grandir tout droit , et</a:t>
            </a:r>
          </a:p>
          <a:p>
            <a:pPr marL="0" indent="0">
              <a:buNone/>
            </a:pPr>
            <a:r>
              <a:rPr lang="fr-FR" dirty="0"/>
              <a:t>   ensuite on leur inculque la culture libérale en recourant à la terreur</a:t>
            </a:r>
          </a:p>
          <a:p>
            <a:pPr marL="0" indent="0">
              <a:buNone/>
            </a:pPr>
            <a:r>
              <a:rPr lang="fr-FR" dirty="0"/>
              <a:t>   s’ils la refusent. »</a:t>
            </a:r>
          </a:p>
          <a:p>
            <a:pPr marL="0" indent="0">
              <a:buNone/>
            </a:pPr>
            <a:r>
              <a:rPr lang="fr-FR" dirty="0"/>
              <a:t>  C’est au père qu’il appartient d’être sévère. L’enfant s’adressant à son`</a:t>
            </a:r>
          </a:p>
          <a:p>
            <a:pPr marL="0" indent="0">
              <a:buNone/>
            </a:pPr>
            <a:r>
              <a:rPr lang="fr-FR" dirty="0"/>
              <a:t>  père l’appelait « dominé » Monsieur. La distance entre parents et</a:t>
            </a:r>
          </a:p>
          <a:p>
            <a:pPr marL="0" indent="0">
              <a:buNone/>
            </a:pPr>
            <a:r>
              <a:rPr lang="fr-FR" dirty="0"/>
              <a:t>  enfants était très grande.</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Dans l’ancienne Rome</a:t>
            </a:r>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a:t> « Dans l’ancienne Rome, la mère elle même élève son enfant . Même</a:t>
            </a:r>
          </a:p>
          <a:p>
            <a:pPr marL="0" indent="0">
              <a:buNone/>
            </a:pPr>
            <a:r>
              <a:rPr lang="fr-FR" dirty="0"/>
              <a:t>   dans les grandes familles elle s’honore de rester à la maison pour</a:t>
            </a:r>
          </a:p>
          <a:p>
            <a:pPr marL="0" indent="0">
              <a:buNone/>
            </a:pPr>
            <a:r>
              <a:rPr lang="fr-FR" dirty="0"/>
              <a:t>   assurer ce devoir » Marrou p 317`</a:t>
            </a:r>
          </a:p>
          <a:p>
            <a:pPr marL="0" indent="0">
              <a:buNone/>
            </a:pPr>
            <a:r>
              <a:rPr lang="fr-FR" dirty="0"/>
              <a:t>   A partir de sept ans l’enfant échappe à la direction exclusive des</a:t>
            </a:r>
          </a:p>
          <a:p>
            <a:pPr marL="0" indent="0">
              <a:buNone/>
            </a:pPr>
            <a:r>
              <a:rPr lang="fr-FR" dirty="0"/>
              <a:t>   femmes pour passer sous celle du père . Le père est considéré`</a:t>
            </a:r>
          </a:p>
          <a:p>
            <a:pPr marL="0" indent="0">
              <a:buNone/>
            </a:pPr>
            <a:r>
              <a:rPr lang="fr-FR" dirty="0"/>
              <a:t>  comme le véritable éducateur et même, plus tard quand il y aura des</a:t>
            </a:r>
          </a:p>
          <a:p>
            <a:pPr marL="0" indent="0">
              <a:buNone/>
            </a:pPr>
            <a:r>
              <a:rPr lang="fr-FR" dirty="0"/>
              <a:t>  maîtres, leur action sera considérée comme assimilable à l’influence</a:t>
            </a:r>
          </a:p>
          <a:p>
            <a:pPr marL="0" indent="0">
              <a:buNone/>
            </a:pPr>
            <a:r>
              <a:rPr lang="fr-FR" dirty="0"/>
              <a:t>   paternelle.</a:t>
            </a:r>
          </a:p>
          <a:p>
            <a:pPr marL="0" indent="0">
              <a:buNone/>
            </a:pPr>
            <a:r>
              <a:rPr lang="fr-FR" dirty="0"/>
              <a:t>  Les filles restent davantage à la maison à l’ombre de la mère attentives à filer</a:t>
            </a:r>
          </a:p>
          <a:p>
            <a:pPr marL="0" indent="0">
              <a:buNone/>
            </a:pPr>
            <a:r>
              <a:rPr lang="fr-FR" dirty="0"/>
              <a:t>  la laine et aux travaux domestiques. Marrou souligne que Livie soumit à ce</a:t>
            </a:r>
          </a:p>
          <a:p>
            <a:pPr marL="0" indent="0">
              <a:buNone/>
            </a:pPr>
            <a:r>
              <a:rPr lang="fr-FR" dirty="0"/>
              <a:t>  régime les petites filles d’Auguste</a:t>
            </a:r>
          </a:p>
          <a:p>
            <a:pPr marL="0" indent="0">
              <a:buNone/>
            </a:pPr>
            <a:r>
              <a:rPr lang="fr-FR" dirty="0"/>
              <a:t>  Vers seize ans, fin de l’éducation familiale  prenait fin, l’enfant abandonnait</a:t>
            </a:r>
          </a:p>
          <a:p>
            <a:pPr marL="0" indent="0">
              <a:buNone/>
            </a:pPr>
            <a:r>
              <a:rPr lang="fr-FR" dirty="0"/>
              <a:t>  la prétexte et la bulla pour revêtir la toge virile. Durant une année il faisait</a:t>
            </a:r>
          </a:p>
          <a:p>
            <a:pPr marL="0" indent="0">
              <a:buNone/>
            </a:pPr>
            <a:r>
              <a:rPr lang="fr-FR" dirty="0"/>
              <a:t>   l’apprentissage de la vie publique guidé par un ami de la famille expérimenté .</a:t>
            </a:r>
          </a:p>
          <a:p>
            <a:pPr marL="0" indent="0">
              <a:buNone/>
            </a:pPr>
            <a:r>
              <a:rPr lang="fr-FR" dirty="0"/>
              <a:t>   Ensuite venait le service militaire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Journée d’u  jeune écolier romain de 300-310 </a:t>
            </a:r>
            <a:r>
              <a:rPr lang="fr-FR" dirty="0" err="1"/>
              <a:t>Ap</a:t>
            </a:r>
            <a:r>
              <a:rPr lang="fr-FR" dirty="0"/>
              <a:t> . J.C.</a:t>
            </a:r>
          </a:p>
        </p:txBody>
      </p:sp>
      <p:sp>
        <p:nvSpPr>
          <p:cNvPr id="3" name="Espace réservé du contenu 2"/>
          <p:cNvSpPr>
            <a:spLocks noGrp="1"/>
          </p:cNvSpPr>
          <p:nvPr>
            <p:ph idx="1"/>
          </p:nvPr>
        </p:nvSpPr>
        <p:spPr/>
        <p:txBody>
          <a:bodyPr>
            <a:normAutofit fontScale="25000" lnSpcReduction="20000"/>
          </a:bodyPr>
          <a:lstStyle/>
          <a:p>
            <a:pPr marL="0" indent="0">
              <a:buNone/>
            </a:pPr>
            <a:r>
              <a:rPr lang="fr-FR" sz="4800" dirty="0"/>
              <a:t>  « Au point du jour je m’éveille, j’appelle l’esclave, je lui fais ouvrir la fenêtre, il l’ouvre aussitôt. Je me</a:t>
            </a:r>
          </a:p>
          <a:p>
            <a:pPr marL="0" indent="0">
              <a:buNone/>
            </a:pPr>
            <a:r>
              <a:rPr lang="fr-FR" sz="4800" dirty="0"/>
              <a:t>   dresse, m’assieds sur le bord du lit; je demande chaussons et souliers parce qu’il fait froid.</a:t>
            </a:r>
          </a:p>
          <a:p>
            <a:pPr marL="0" indent="0">
              <a:buNone/>
            </a:pPr>
            <a:r>
              <a:rPr lang="fr-FR" sz="4800" dirty="0"/>
              <a:t>   Une fois chaussé, je prends une serviette; on m’en apporte une bien propre. On m’apporte de l’eau pour la toilette, </a:t>
            </a:r>
          </a:p>
          <a:p>
            <a:pPr marL="0" indent="0">
              <a:buNone/>
            </a:pPr>
            <a:r>
              <a:rPr lang="fr-FR" sz="4800" dirty="0"/>
              <a:t>   dans un pot: je m’en verse sur les mains, le visage, dans la bouche; je frotte dents et gencives; je crache, me mouche</a:t>
            </a:r>
          </a:p>
          <a:p>
            <a:pPr marL="0" indent="0">
              <a:buNone/>
            </a:pPr>
            <a:r>
              <a:rPr lang="fr-FR" sz="4800" dirty="0"/>
              <a:t>   et m’essuie comme il convient à un enfant bien élevé.</a:t>
            </a:r>
          </a:p>
          <a:p>
            <a:pPr marL="0" indent="0">
              <a:buNone/>
            </a:pPr>
            <a:r>
              <a:rPr lang="fr-FR" sz="4800" dirty="0"/>
              <a:t>   J’ôte ma chemise de nuit, je prends ma tunique de corps, mets une ceinture; je me parfume la tête et me peigne;</a:t>
            </a:r>
          </a:p>
          <a:p>
            <a:pPr marL="0" indent="0">
              <a:buNone/>
            </a:pPr>
            <a:r>
              <a:rPr lang="fr-FR" sz="4800" dirty="0"/>
              <a:t>   j’enroule un foulard autour de mon cou; j’enfile par dessus ma pèlerine blanche. Je sors de ma chambre avec mon</a:t>
            </a:r>
          </a:p>
          <a:p>
            <a:pPr marL="0" indent="0">
              <a:buNone/>
            </a:pPr>
            <a:r>
              <a:rPr lang="fr-FR" sz="4800" dirty="0"/>
              <a:t>   pédagogue et ma nourrice pour aller saluer papa et maman. Je les salue tous deux et les embrasse. </a:t>
            </a:r>
          </a:p>
          <a:p>
            <a:pPr marL="0" indent="0">
              <a:buNone/>
            </a:pPr>
            <a:r>
              <a:rPr lang="fr-FR" sz="4800" dirty="0"/>
              <a:t>   Je cherche mon écritoire et mon cahier et les donne à l’esclave</a:t>
            </a:r>
          </a:p>
          <a:p>
            <a:pPr marL="0" indent="0">
              <a:buNone/>
            </a:pPr>
            <a:r>
              <a:rPr lang="fr-FR" sz="4800" dirty="0"/>
              <a:t>  Ainsi tout est prêt et je me mets en route, suivi de mon pédagogue , par le portique qui mène à l’école. »</a:t>
            </a:r>
          </a:p>
          <a:p>
            <a:pPr marL="0" indent="0">
              <a:buNone/>
            </a:pPr>
            <a:r>
              <a:rPr lang="fr-FR" sz="4800" dirty="0"/>
              <a:t>  (l’enfant mangera vraisemblablement un petit gâteau ou un pâté qui sera acheté à la boutique de quelque boulanger)</a:t>
            </a:r>
          </a:p>
          <a:p>
            <a:pPr marL="0" indent="0">
              <a:buNone/>
            </a:pPr>
            <a:r>
              <a:rPr lang="fr-FR" sz="4800" dirty="0"/>
              <a:t>  « Mes camarades viennent à ma rencontre: je les salue et ils me rendent mon salut. J’arrive devant l’escalier; je monte</a:t>
            </a:r>
          </a:p>
          <a:p>
            <a:pPr marL="0" indent="0">
              <a:buNone/>
            </a:pPr>
            <a:r>
              <a:rPr lang="fr-FR" sz="4800" dirty="0"/>
              <a:t>  les marches bien tranquillement comme il se doit . Dans le vestibule je dépose mon manteau; un coup de peigne,</a:t>
            </a:r>
          </a:p>
          <a:p>
            <a:pPr marL="0" indent="0">
              <a:buNone/>
            </a:pPr>
            <a:r>
              <a:rPr lang="fr-FR" sz="4800" dirty="0"/>
              <a:t>  j’entre et je dis: « salut maître » lui m’embrasse et me rend mon salut . L’esclave me tend tablette, écritoire et règle.</a:t>
            </a:r>
          </a:p>
          <a:p>
            <a:pPr marL="0" indent="0">
              <a:buNone/>
            </a:pPr>
            <a:r>
              <a:rPr lang="fr-FR" sz="4800" dirty="0"/>
              <a:t>  « Salut camarades, donnez-moi ma place (mon banc, mon tabouret). Serre toi un peu – Venez ici –  c’est ma place !- </a:t>
            </a:r>
          </a:p>
          <a:p>
            <a:pPr marL="0" indent="0">
              <a:buNone/>
            </a:pPr>
            <a:r>
              <a:rPr lang="fr-FR" sz="4800" dirty="0"/>
              <a:t>  Je l’ai prise avant toi » Je m’assieds et me mets au travail.</a:t>
            </a:r>
          </a:p>
          <a:p>
            <a:pPr marL="0" indent="0">
              <a:buNone/>
            </a:pPr>
            <a:r>
              <a:rPr lang="fr-FR" sz="4800" dirty="0"/>
              <a:t>  (C’est essentiellement la matinée qui est consacrée au travail scolaire, celui-ci pourtant déborde sur la seconde partie</a:t>
            </a:r>
          </a:p>
          <a:p>
            <a:pPr marL="0" indent="0">
              <a:buNone/>
            </a:pPr>
            <a:r>
              <a:rPr lang="fr-FR" sz="4800" dirty="0"/>
              <a:t>  de la journée)</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Conditions de la naissance</a:t>
            </a:r>
          </a:p>
        </p:txBody>
      </p:sp>
      <p:sp>
        <p:nvSpPr>
          <p:cNvPr id="3" name="Espace réservé du contenu 2"/>
          <p:cNvSpPr>
            <a:spLocks noGrp="1"/>
          </p:cNvSpPr>
          <p:nvPr>
            <p:ph idx="1"/>
          </p:nvPr>
        </p:nvSpPr>
        <p:spPr/>
        <p:txBody>
          <a:bodyPr>
            <a:normAutofit/>
          </a:bodyPr>
          <a:lstStyle/>
          <a:p>
            <a:pPr marL="0" indent="0">
              <a:buNone/>
            </a:pPr>
            <a:r>
              <a:rPr lang="fr-FR" dirty="0"/>
              <a:t> La Sage-femme se place devant la parturiente</a:t>
            </a:r>
          </a:p>
          <a:p>
            <a:pPr marL="0" indent="0">
              <a:buNone/>
            </a:pPr>
            <a:r>
              <a:rPr lang="fr-FR" dirty="0"/>
              <a:t> qui est assise sur une chaise obstétricale .</a:t>
            </a:r>
          </a:p>
          <a:p>
            <a:pPr marL="0" indent="0">
              <a:buNone/>
            </a:pPr>
            <a:r>
              <a:rPr lang="fr-FR" dirty="0"/>
              <a:t> Des servantes aident. Il n’y a pas d’homme.</a:t>
            </a:r>
          </a:p>
          <a:p>
            <a:pPr marL="0" indent="0">
              <a:buNone/>
            </a:pPr>
            <a:r>
              <a:rPr lang="fr-FR" dirty="0"/>
              <a:t> Le père n’intervient qu’après la délivrance.</a:t>
            </a:r>
          </a:p>
          <a:p>
            <a:pPr>
              <a:buNone/>
            </a:pPr>
            <a:endParaRPr lang="fr-FR" dirty="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2000" dirty="0"/>
              <a:t>  « j’ai fini d’apprendre ma leçon. Je demande au maître qu’il me laisse aller</a:t>
            </a:r>
          </a:p>
          <a:p>
            <a:pPr marL="0" indent="0">
              <a:buNone/>
            </a:pPr>
            <a:r>
              <a:rPr lang="fr-FR" sz="2000" dirty="0"/>
              <a:t>    déjeuner à la maison; il me laisse partir ; je lui dis: « Porte toi bien », et il</a:t>
            </a:r>
          </a:p>
          <a:p>
            <a:pPr marL="0" indent="0">
              <a:buNone/>
            </a:pPr>
            <a:r>
              <a:rPr lang="fr-FR" sz="2000" dirty="0"/>
              <a:t>    me rend mon salut. Je rentre à la maison, je me change. Je prends du pain</a:t>
            </a:r>
          </a:p>
          <a:p>
            <a:pPr marL="0" indent="0">
              <a:buNone/>
            </a:pPr>
            <a:r>
              <a:rPr lang="fr-FR" sz="2000" dirty="0"/>
              <a:t>    blanc, des olives, du fromage, des figues sèches et des noix; je bois de l’eau</a:t>
            </a:r>
          </a:p>
          <a:p>
            <a:pPr marL="0" indent="0">
              <a:buNone/>
            </a:pPr>
            <a:r>
              <a:rPr lang="fr-FR" sz="2000" dirty="0"/>
              <a:t>    fraîche. Ayant déjeuné, je repars à l’école . Je trouve le maître en train de</a:t>
            </a:r>
          </a:p>
          <a:p>
            <a:pPr marL="0" indent="0">
              <a:buNone/>
            </a:pPr>
            <a:r>
              <a:rPr lang="fr-FR" sz="2000" dirty="0"/>
              <a:t>    lire; il nous dit « Au travail »</a:t>
            </a:r>
          </a:p>
          <a:p>
            <a:pPr marL="0" indent="0">
              <a:buNone/>
            </a:pPr>
            <a:r>
              <a:rPr lang="fr-FR" sz="2000" dirty="0"/>
              <a:t>   (A cette époque il n’était pas prévu de temps pour les exercices physiques,</a:t>
            </a:r>
          </a:p>
          <a:p>
            <a:pPr marL="0" indent="0">
              <a:buNone/>
            </a:pPr>
            <a:r>
              <a:rPr lang="fr-FR" sz="2000" dirty="0"/>
              <a:t>    l’enfant ne semble pas aller au gymnase mais seulement aux thermes.)</a:t>
            </a:r>
          </a:p>
          <a:p>
            <a:pPr marL="0" indent="0">
              <a:buNone/>
            </a:pPr>
            <a:r>
              <a:rPr lang="fr-FR" sz="2000" dirty="0"/>
              <a:t>   « il faut aller se baigner! Oui, c’est l’heure. J’y vais, je fais prendre des</a:t>
            </a:r>
          </a:p>
          <a:p>
            <a:pPr marL="0" indent="0">
              <a:buNone/>
            </a:pPr>
            <a:r>
              <a:rPr lang="fr-FR" sz="2000" dirty="0"/>
              <a:t>    serviettes et je suis mon serviteur. Je cours à la rencontre de ceux qui vont</a:t>
            </a:r>
          </a:p>
          <a:p>
            <a:pPr marL="0" indent="0">
              <a:buNone/>
            </a:pPr>
            <a:r>
              <a:rPr lang="fr-FR" sz="2000" dirty="0"/>
              <a:t>    au bain et je leur dis à tous et à chacun: »ça va ? Bon bain ! bon souper! »</a:t>
            </a:r>
          </a:p>
          <a:p>
            <a:pPr marL="0" indent="0">
              <a:buNone/>
            </a:pPr>
            <a:r>
              <a:rPr lang="fr-FR" sz="2000" dirty="0"/>
              <a:t>        Marrou p 363-364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Statue d’enfant vêtu de la toge et portant la bulle.  Tête  </a:t>
            </a:r>
            <a:r>
              <a:rPr lang="fr-FR"/>
              <a:t>de Néron</a:t>
            </a:r>
            <a:endParaRPr lang="fr-FR" dirty="0"/>
          </a:p>
        </p:txBody>
      </p:sp>
      <p:pic>
        <p:nvPicPr>
          <p:cNvPr id="4" name="Espace réservé du contenu 3" descr="Néron enfant, marbre.jpg"/>
          <p:cNvPicPr>
            <a:picLocks noGrp="1" noChangeAspect="1"/>
          </p:cNvPicPr>
          <p:nvPr>
            <p:ph idx="1"/>
          </p:nvPr>
        </p:nvPicPr>
        <p:blipFill>
          <a:blip r:embed="rId2"/>
          <a:srcRect l="-90036" r="-90036"/>
          <a:stretch>
            <a:fillRect/>
          </a:stretch>
        </p:blipFill>
        <p:spPr>
          <a:xfrm>
            <a:off x="-1576518" y="1600200"/>
            <a:ext cx="8229600" cy="4525963"/>
          </a:xfrm>
        </p:spPr>
      </p:pic>
      <p:sp>
        <p:nvSpPr>
          <p:cNvPr id="5" name="ZoneTexte 4"/>
          <p:cNvSpPr txBox="1"/>
          <p:nvPr/>
        </p:nvSpPr>
        <p:spPr>
          <a:xfrm>
            <a:off x="4067228" y="2033536"/>
            <a:ext cx="5076772" cy="2585323"/>
          </a:xfrm>
          <a:prstGeom prst="rect">
            <a:avLst/>
          </a:prstGeom>
          <a:noFill/>
        </p:spPr>
        <p:txBody>
          <a:bodyPr wrap="square" rtlCol="0">
            <a:spAutoFit/>
          </a:bodyPr>
          <a:lstStyle/>
          <a:p>
            <a:r>
              <a:rPr lang="fr-FR" dirty="0"/>
              <a:t>Le garçon a environ 14 ans . Sa toge est bien drapée et il porte en sautoir un bijou rond. Sa main gauche tient un </a:t>
            </a:r>
            <a:r>
              <a:rPr lang="fr-FR" dirty="0" err="1"/>
              <a:t>volumen</a:t>
            </a:r>
            <a:r>
              <a:rPr lang="fr-FR" dirty="0"/>
              <a:t> . </a:t>
            </a:r>
            <a:r>
              <a:rPr lang="fr-FR"/>
              <a:t>Son port a </a:t>
            </a:r>
            <a:r>
              <a:rPr lang="fr-FR" dirty="0"/>
              <a:t>la noblesse de celui des grands orateurs mais ses joues ont encore des rondeurs d’enfant. C’est peut être Néron le futur assassin de Britannicus. Parfois ont dit que c’est la statue de Britannicus ! L’assassin est semblable à la victime. Le même front lisse peut cacher l’innocence ou la méchanceté latente.</a:t>
            </a:r>
          </a:p>
        </p:txBody>
      </p:sp>
      <p:sp>
        <p:nvSpPr>
          <p:cNvPr id="6" name="ZoneTexte 5"/>
          <p:cNvSpPr txBox="1"/>
          <p:nvPr/>
        </p:nvSpPr>
        <p:spPr>
          <a:xfrm>
            <a:off x="1004356" y="6382816"/>
            <a:ext cx="7520222" cy="369332"/>
          </a:xfrm>
          <a:prstGeom prst="rect">
            <a:avLst/>
          </a:prstGeom>
          <a:noFill/>
        </p:spPr>
        <p:txBody>
          <a:bodyPr wrap="square" rtlCol="0">
            <a:spAutoFit/>
          </a:bodyPr>
          <a:lstStyle/>
          <a:p>
            <a:r>
              <a:rPr lang="fr-FR" dirty="0"/>
              <a:t>La tête est celle de Néron. Marbre, 1,38 m Louvre 50 </a:t>
            </a:r>
            <a:r>
              <a:rPr lang="fr-FR" dirty="0" err="1"/>
              <a:t>ap</a:t>
            </a:r>
            <a:r>
              <a:rPr lang="fr-FR" dirty="0"/>
              <a:t> J.C.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Statue d’une jeune fille avec une colombe </a:t>
            </a:r>
          </a:p>
        </p:txBody>
      </p:sp>
      <p:pic>
        <p:nvPicPr>
          <p:cNvPr id="4" name="Espace réservé du contenu 3" descr="Jeune fille avec une colombe et un serpent.jpg"/>
          <p:cNvPicPr>
            <a:picLocks noGrp="1" noChangeAspect="1"/>
          </p:cNvPicPr>
          <p:nvPr>
            <p:ph idx="1"/>
          </p:nvPr>
        </p:nvPicPr>
        <p:blipFill>
          <a:blip r:embed="rId2"/>
          <a:srcRect l="-40915" r="-40915"/>
          <a:stretch>
            <a:fillRect/>
          </a:stretch>
        </p:blipFill>
        <p:spPr>
          <a:xfrm>
            <a:off x="-1480277" y="1417638"/>
            <a:ext cx="8229600" cy="4525963"/>
          </a:xfrm>
        </p:spPr>
      </p:pic>
      <p:sp>
        <p:nvSpPr>
          <p:cNvPr id="5" name="ZoneTexte 4"/>
          <p:cNvSpPr txBox="1"/>
          <p:nvPr/>
        </p:nvSpPr>
        <p:spPr>
          <a:xfrm>
            <a:off x="4913875" y="1701531"/>
            <a:ext cx="4125332" cy="923330"/>
          </a:xfrm>
          <a:prstGeom prst="rect">
            <a:avLst/>
          </a:prstGeom>
          <a:noFill/>
        </p:spPr>
        <p:txBody>
          <a:bodyPr wrap="square" rtlCol="0">
            <a:spAutoFit/>
          </a:bodyPr>
          <a:lstStyle/>
          <a:p>
            <a:r>
              <a:rPr lang="fr-FR" dirty="0"/>
              <a:t>D’après un original hellénistique du III° -II° siècle av. J.C. Marbre 95 cm. Musée du Capitole Rome</a:t>
            </a:r>
          </a:p>
        </p:txBody>
      </p:sp>
      <p:sp>
        <p:nvSpPr>
          <p:cNvPr id="7" name="ZoneTexte 6"/>
          <p:cNvSpPr txBox="1"/>
          <p:nvPr/>
        </p:nvSpPr>
        <p:spPr>
          <a:xfrm>
            <a:off x="5113087" y="3288923"/>
            <a:ext cx="3336787" cy="646331"/>
          </a:xfrm>
          <a:prstGeom prst="rect">
            <a:avLst/>
          </a:prstGeom>
          <a:noFill/>
        </p:spPr>
        <p:txBody>
          <a:bodyPr wrap="square" rtlCol="0">
            <a:spAutoFit/>
          </a:bodyPr>
          <a:lstStyle/>
          <a:p>
            <a:r>
              <a:rPr lang="fr-FR" dirty="0"/>
              <a:t>« l’Innocence » aux prises avec un serpent.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Enfant esclave endormi qui attend son maître. </a:t>
            </a:r>
            <a:r>
              <a:rPr lang="fr-FR" dirty="0" err="1"/>
              <a:t>M.N.Romain</a:t>
            </a:r>
            <a:endParaRPr lang="fr-FR" dirty="0"/>
          </a:p>
        </p:txBody>
      </p:sp>
      <p:pic>
        <p:nvPicPr>
          <p:cNvPr id="4" name="Espace réservé du contenu 3" descr="Enfant esclave Musée national romain.jpg"/>
          <p:cNvPicPr>
            <a:picLocks noGrp="1" noChangeAspect="1"/>
          </p:cNvPicPr>
          <p:nvPr>
            <p:ph idx="1"/>
          </p:nvPr>
        </p:nvPicPr>
        <p:blipFill>
          <a:blip r:embed="rId2"/>
          <a:srcRect l="-78730" r="-78730"/>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Premières études à la maison. MNR</a:t>
            </a:r>
          </a:p>
        </p:txBody>
      </p:sp>
      <p:pic>
        <p:nvPicPr>
          <p:cNvPr id="4" name="Espace réservé du contenu 3" descr="Ptremières études à la maison. M.N.Romain.jpg"/>
          <p:cNvPicPr>
            <a:picLocks noGrp="1" noChangeAspect="1"/>
          </p:cNvPicPr>
          <p:nvPr>
            <p:ph idx="1"/>
          </p:nvPr>
        </p:nvPicPr>
        <p:blipFill>
          <a:blip r:embed="rId2"/>
          <a:srcRect l="-11141" r="-11141"/>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Chez le Grammairien. Musée de Trèves (Rhénanie)</a:t>
            </a:r>
          </a:p>
        </p:txBody>
      </p:sp>
      <p:pic>
        <p:nvPicPr>
          <p:cNvPr id="4" name="Espace réservé du contenu 3" descr="Chez le Grammairien. Musée de Trèves (Rhénanie).jpg"/>
          <p:cNvPicPr>
            <a:picLocks noGrp="1" noChangeAspect="1"/>
          </p:cNvPicPr>
          <p:nvPr>
            <p:ph idx="1"/>
          </p:nvPr>
        </p:nvPicPr>
        <p:blipFill>
          <a:blip r:embed="rId2"/>
          <a:srcRect t="-15667" b="-15667"/>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Apprentissage chez le Rhéteur. M.N.R.</a:t>
            </a:r>
          </a:p>
        </p:txBody>
      </p:sp>
      <p:pic>
        <p:nvPicPr>
          <p:cNvPr id="4" name="Espace réservé du contenu 3" descr="Apprentissage chez le Rhéteur M.N.R..jpg"/>
          <p:cNvPicPr>
            <a:picLocks noGrp="1" noChangeAspect="1"/>
          </p:cNvPicPr>
          <p:nvPr>
            <p:ph idx="1"/>
          </p:nvPr>
        </p:nvPicPr>
        <p:blipFill>
          <a:blip r:embed="rId2"/>
          <a:srcRect l="-10459" r="-10459"/>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Fragment Ara </a:t>
            </a:r>
            <a:r>
              <a:rPr lang="fr-FR" dirty="0" err="1"/>
              <a:t>Pacis</a:t>
            </a:r>
            <a:r>
              <a:rPr lang="fr-FR" dirty="0"/>
              <a:t> . Louvre H 1,14-L 1,47 m Marbre 13 et 9 av J.C.</a:t>
            </a:r>
          </a:p>
        </p:txBody>
      </p:sp>
      <p:pic>
        <p:nvPicPr>
          <p:cNvPr id="4" name="Espace réservé du contenu 3" descr="Fragment Ara Pacis.Louvre.jpg"/>
          <p:cNvPicPr>
            <a:picLocks noGrp="1" noChangeAspect="1"/>
          </p:cNvPicPr>
          <p:nvPr>
            <p:ph idx="1"/>
          </p:nvPr>
        </p:nvPicPr>
        <p:blipFill>
          <a:blip r:embed="rId2"/>
          <a:srcRect l="-18068" r="-18068"/>
          <a:stretch>
            <a:fillRect/>
          </a:stretch>
        </p:blipFill>
        <p:spPr>
          <a:xfrm>
            <a:off x="-617368" y="1600200"/>
            <a:ext cx="8229600" cy="4525963"/>
          </a:xfrm>
        </p:spPr>
      </p:pic>
      <p:sp>
        <p:nvSpPr>
          <p:cNvPr id="5" name="ZoneTexte 4"/>
          <p:cNvSpPr txBox="1"/>
          <p:nvPr/>
        </p:nvSpPr>
        <p:spPr>
          <a:xfrm>
            <a:off x="6626500" y="1766655"/>
            <a:ext cx="2517500" cy="1754327"/>
          </a:xfrm>
          <a:prstGeom prst="rect">
            <a:avLst/>
          </a:prstGeom>
          <a:noFill/>
        </p:spPr>
        <p:txBody>
          <a:bodyPr wrap="square" rtlCol="0">
            <a:spAutoFit/>
          </a:bodyPr>
          <a:lstStyle/>
          <a:p>
            <a:r>
              <a:rPr lang="fr-FR" dirty="0"/>
              <a:t>La famille représentée avec ses deux enfants n’a pas été identifiée . Sérieux et méditation, les enfants participent au cortège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Tout ce qui a été dit concerne essentiellement le citoyen romain.</a:t>
            </a:r>
          </a:p>
          <a:p>
            <a:r>
              <a:rPr lang="fr-FR" dirty="0"/>
              <a:t>De fait la naissance d’un romain n’est pas seulement biologique</a:t>
            </a:r>
          </a:p>
          <a:p>
            <a:r>
              <a:rPr lang="fr-FR" dirty="0"/>
              <a:t>« Les nouveaux nés ne sont reçus dans la société qu’en vertu d’une décision du Pater familias. » P. Veyne. </a:t>
            </a:r>
            <a:r>
              <a:rPr lang="fr-FR" dirty="0" err="1"/>
              <a:t>Hist</a:t>
            </a:r>
            <a:r>
              <a:rPr lang="fr-FR" dirty="0"/>
              <a:t> de la vie privée T1 p 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fr-FR" dirty="0"/>
              <a:t>Lors de l’accouchement, la Sage-femme dépose l’enfant à terre sur un linge et appelle le père celui-ci a alors le choix</a:t>
            </a:r>
          </a:p>
          <a:p>
            <a:pPr lvl="0"/>
            <a:r>
              <a:rPr lang="fr-FR" dirty="0"/>
              <a:t>1)soulever l’enfant, manifestant ainsi qu’il le reconnaît et refuse de l’exposer</a:t>
            </a:r>
          </a:p>
          <a:p>
            <a:pPr lvl="0"/>
            <a:r>
              <a:rPr lang="fr-FR" dirty="0"/>
              <a:t> 2)Ne pas le soulever dans lequel cas l’enfant sera déposé devant la  porte du logis ou sur une décharge publique. Le recueille qui veut. Si le père est absent il peut laisser des ordres. Enfin on expose + souvent les filles que les garçons.</a:t>
            </a:r>
          </a:p>
          <a:p>
            <a:pPr lvl="0"/>
            <a:r>
              <a:rPr lang="fr-FR" dirty="0"/>
              <a:t>3)P.Veyne cite le cas d’un hellène du I° siècle avant le Christ : </a:t>
            </a:r>
          </a:p>
          <a:p>
            <a:r>
              <a:rPr lang="fr-FR" dirty="0"/>
              <a:t>« Si (je touche du bois) tu as un enfant, laisse le vivre si c’est un garçon, expose le si c’est une fille. »</a:t>
            </a:r>
          </a:p>
          <a:p>
            <a:r>
              <a:rPr lang="fr-FR" dirty="0"/>
              <a:t>Les enfants malformés ou ceux des filles qui avaient « fauté » étaient exposés ou noyés.</a:t>
            </a:r>
          </a:p>
          <a:p>
            <a:pPr lvl="0"/>
            <a:r>
              <a:rPr lang="fr-FR" dirty="0"/>
              <a:t>4)L’abandon d’enfants légitimes avait pour cause la misère des uns et la politique patrimoniale des autres</a:t>
            </a:r>
          </a:p>
          <a:p>
            <a:pPr lvl="0"/>
            <a:r>
              <a:rPr lang="fr-FR" dirty="0"/>
              <a:t>5)Les pauvres abandonnaient leurs enfants parce qu’ils ne pouvaient les nourrir. (Pauvre c’était ce qu’on appellerait les classes moyennes) on préférait concentrer les efforts financiers sur peu d’enfants</a:t>
            </a:r>
          </a:p>
          <a:p>
            <a:r>
              <a:rPr lang="fr-FR" dirty="0"/>
              <a:t>6)Les riches les abandonnaient pour des raisons patrimoniales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ge_femme2.jpg"/>
          <p:cNvPicPr>
            <a:picLocks noGrp="1" noChangeAspect="1"/>
          </p:cNvPicPr>
          <p:nvPr>
            <p:ph idx="1"/>
          </p:nvPr>
        </p:nvPicPr>
        <p:blipFill>
          <a:blip r:embed="rId2"/>
          <a:srcRect l="-10762" r="-10762"/>
          <a:stretch>
            <a:fillRect/>
          </a:stretch>
        </p:blipFill>
        <p:spPr>
          <a:xfrm>
            <a:off x="-647915" y="1417638"/>
            <a:ext cx="8229600" cy="4525963"/>
          </a:xfrm>
        </p:spPr>
      </p:pic>
      <p:sp>
        <p:nvSpPr>
          <p:cNvPr id="6" name="Titre 5"/>
          <p:cNvSpPr>
            <a:spLocks noGrp="1"/>
          </p:cNvSpPr>
          <p:nvPr>
            <p:ph type="title"/>
          </p:nvPr>
        </p:nvSpPr>
        <p:spPr/>
        <p:txBody>
          <a:bodyPr/>
          <a:lstStyle/>
          <a:p>
            <a:r>
              <a:rPr lang="fr-FR" dirty="0"/>
              <a:t>Sage-femme </a:t>
            </a:r>
            <a:r>
              <a:rPr lang="fr-FR" dirty="0" err="1"/>
              <a:t>Scribonia</a:t>
            </a:r>
            <a:r>
              <a:rPr lang="fr-FR" dirty="0"/>
              <a:t> </a:t>
            </a:r>
            <a:r>
              <a:rPr lang="fr-FR" dirty="0" err="1"/>
              <a:t>Attica</a:t>
            </a:r>
            <a:r>
              <a:rPr lang="fr-FR" dirty="0"/>
              <a:t>.</a:t>
            </a:r>
          </a:p>
        </p:txBody>
      </p:sp>
      <p:sp>
        <p:nvSpPr>
          <p:cNvPr id="7" name="ZoneTexte 6"/>
          <p:cNvSpPr txBox="1"/>
          <p:nvPr/>
        </p:nvSpPr>
        <p:spPr>
          <a:xfrm>
            <a:off x="6886348" y="1575083"/>
            <a:ext cx="2257651" cy="2308324"/>
          </a:xfrm>
          <a:prstGeom prst="rect">
            <a:avLst/>
          </a:prstGeom>
          <a:noFill/>
        </p:spPr>
        <p:txBody>
          <a:bodyPr wrap="square" rtlCol="0">
            <a:spAutoFit/>
          </a:bodyPr>
          <a:lstStyle/>
          <a:p>
            <a:r>
              <a:rPr lang="fr-FR" dirty="0"/>
              <a:t>Provient d’Ostie. (Italie). C’est un petit bas-relief en terre cuite 41,5 cm du IIe siècle de notre ère, dédié à </a:t>
            </a:r>
            <a:r>
              <a:rPr lang="fr-FR" dirty="0" err="1"/>
              <a:t>Scribonia</a:t>
            </a:r>
            <a:r>
              <a:rPr lang="fr-FR" dirty="0"/>
              <a:t> </a:t>
            </a:r>
            <a:r>
              <a:rPr lang="fr-FR" dirty="0" err="1"/>
              <a:t>Attica</a:t>
            </a:r>
            <a:r>
              <a:rPr lang="fr-FR" dirty="0"/>
              <a:t> et retrouvé à Isola Sacra. </a:t>
            </a:r>
          </a:p>
        </p:txBody>
      </p:sp>
      <p:sp>
        <p:nvSpPr>
          <p:cNvPr id="8" name="ZoneTexte 7"/>
          <p:cNvSpPr txBox="1"/>
          <p:nvPr/>
        </p:nvSpPr>
        <p:spPr>
          <a:xfrm>
            <a:off x="6886348" y="3883407"/>
            <a:ext cx="2136007" cy="2862323"/>
          </a:xfrm>
          <a:prstGeom prst="rect">
            <a:avLst/>
          </a:prstGeom>
          <a:noFill/>
        </p:spPr>
        <p:txBody>
          <a:bodyPr wrap="square" rtlCol="0">
            <a:spAutoFit/>
          </a:bodyPr>
          <a:lstStyle/>
          <a:p>
            <a:r>
              <a:rPr lang="fr-FR" dirty="0"/>
              <a:t>De la main droite </a:t>
            </a:r>
            <a:r>
              <a:rPr lang="fr-FR" dirty="0" err="1"/>
              <a:t>Scribonia</a:t>
            </a:r>
            <a:r>
              <a:rPr lang="fr-FR" dirty="0"/>
              <a:t> constate l’avancement du travail tout en détournant la tête pour ne pas froisser la pudeur de la parturiente cramponnée sur la chaise obstétricale.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enfants abandonnés</a:t>
            </a:r>
          </a:p>
        </p:txBody>
      </p:sp>
      <p:sp>
        <p:nvSpPr>
          <p:cNvPr id="3" name="Espace réservé du contenu 2"/>
          <p:cNvSpPr>
            <a:spLocks noGrp="1"/>
          </p:cNvSpPr>
          <p:nvPr>
            <p:ph idx="1"/>
          </p:nvPr>
        </p:nvSpPr>
        <p:spPr/>
        <p:txBody>
          <a:bodyPr>
            <a:normAutofit/>
          </a:bodyPr>
          <a:lstStyle/>
          <a:p>
            <a:pPr lvl="0"/>
            <a:r>
              <a:rPr lang="fr-FR" sz="2100" dirty="0"/>
              <a:t>1) Survivaient rarement. Les riches souhaitaient que enfant ne reparaisse jamais. Les pauvres faisaient souvent leur possible pour que l’enfant ait des chances d’être recueilli.</a:t>
            </a:r>
          </a:p>
          <a:p>
            <a:pPr lvl="0"/>
            <a:r>
              <a:rPr lang="fr-FR" sz="2100" dirty="0"/>
              <a:t>2) Parfois simulacre a insu du mari on confiait l’enfant à des voisins ou a des subordonnés.</a:t>
            </a:r>
          </a:p>
          <a:p>
            <a:pPr lvl="0"/>
            <a:r>
              <a:rPr lang="fr-FR" sz="2100" dirty="0"/>
              <a:t>3) Plus rarement l’exposition peut être liée à une manifestation politico-religieuse . P. Veyne cite le cas d’un Romain qui après l’assassinat d’Agrippine par son fils Néron exposa son enfant avec un écriteau autour du cou « Je ne t’élève pas de peur que tu n’égorges ta mère »</a:t>
            </a:r>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Âge du mariage: la surprise de </a:t>
            </a:r>
            <a:r>
              <a:rPr lang="fr-FR" dirty="0" err="1"/>
              <a:t>Grimal</a:t>
            </a:r>
            <a:r>
              <a:rPr lang="fr-FR"/>
              <a:t> en 1979</a:t>
            </a:r>
            <a:endParaRPr lang="fr-FR" dirty="0"/>
          </a:p>
        </p:txBody>
      </p:sp>
      <p:sp>
        <p:nvSpPr>
          <p:cNvPr id="3" name="Espace réservé du contenu 2"/>
          <p:cNvSpPr>
            <a:spLocks noGrp="1"/>
          </p:cNvSpPr>
          <p:nvPr>
            <p:ph idx="1"/>
          </p:nvPr>
        </p:nvSpPr>
        <p:spPr/>
        <p:txBody>
          <a:bodyPr>
            <a:noAutofit/>
          </a:bodyPr>
          <a:lstStyle/>
          <a:p>
            <a:r>
              <a:rPr lang="fr-FR" sz="1000" dirty="0"/>
              <a:t> «  Car, et c’est là un fait qui avait passé  longtemps inaperçu, mais qui vient d’être découvert et dont maintenant s’impose l’évidence, les Romains pratiquaient volontiers le mariage avec des’’ femmes enfants’’. Quelque répugnance que puisse éprouver la conscience moderne à l’égard d’un tel usage, qui, pourtant est très répandu de nos jours encore du’’ Maroc au Cambodge’’, il existe des témoignages irréfutables prouvant que les jeunes Romaines étaient livrées de très bonne heure à un mari, et que les juristes se sont efforcés de limiter cette coutume….Selon les juristes, l’âge requis pour le mariage est de quatorze ans pour les hommes et seulement de douze pour les femmes mais ils admettent que les fiançailles peuvent avoir lieu pour les filles beaucoup plus tôt . ..</a:t>
            </a:r>
          </a:p>
          <a:p>
            <a:r>
              <a:rPr lang="fr-FR" sz="1000" dirty="0"/>
              <a:t>         La limite  de douze ans fixée par les juristes pour le mariage des filles …était seulement celle à partir à partir de laquelle le mariage prenait tous ses effets juridiques …..de sept à douze ans il ne saurait y avoir mariage aux yeux de la loi, mais seulement tout au plus fiançailles. Le mariage légal ne commence qu’à douze ans, même si la consommation et la vie commune sont intervenues plus tôt. Toutes ces précautions de juristes auraient-elles un sens si la coutume n’avait existé de marier les filles à un âge plus tendre, et bien avant la puberté ? Celle –ci d’ailleurs ne constituait pas pour les juristes eux - mêmes la condition du mariage. On admettait en effet qu’elle se produisait à quatorze ans…mais sciemment, l’on avait malgré cela abaissé de deux ans l’âge requis pour la légalisation du mariage. C’est ce qui ressort nettement d’un passage de Macrobe qui écrit : « Après deux fois sept ans, la vie arrive à la puberté par la force de l’âge ; alors commence chez les garçons le pouvoir de la reproduction et chez les filles la menstruation. C’est pourquoi ces garçons qui sont désormais des hommes sont délivrés de la tutelle qui pèse sur les enfants, dont les filles en revanche sont libérées par les lois deux ans plus tôt à cause de la hâte de leurs désirs. » </a:t>
            </a:r>
          </a:p>
          <a:p>
            <a:r>
              <a:rPr lang="fr-FR" sz="1000" dirty="0"/>
              <a:t> </a:t>
            </a:r>
          </a:p>
          <a:p>
            <a:r>
              <a:rPr lang="fr-FR" sz="1000" dirty="0"/>
              <a:t>         Pour désigner la jeune fille qui à cause de son âge ne pouvait pas être  considérée comme légalement mariée mais qui était déjà physiquement une épouse, les juristes usent de périphrases telles que « in </a:t>
            </a:r>
            <a:r>
              <a:rPr lang="fr-FR" sz="1000" dirty="0" err="1"/>
              <a:t>domum</a:t>
            </a:r>
            <a:r>
              <a:rPr lang="fr-FR" sz="1000" dirty="0"/>
              <a:t> </a:t>
            </a:r>
            <a:r>
              <a:rPr lang="fr-FR" sz="1000" dirty="0" err="1"/>
              <a:t>deducta</a:t>
            </a:r>
            <a:r>
              <a:rPr lang="fr-FR" sz="1000" dirty="0"/>
              <a:t> », celle que l’on a conduite dans la maison »ou « loco </a:t>
            </a:r>
            <a:r>
              <a:rPr lang="fr-FR" sz="1000" dirty="0" err="1"/>
              <a:t>nuptae</a:t>
            </a:r>
            <a:r>
              <a:rPr lang="fr-FR" sz="1000" dirty="0"/>
              <a:t> », celle qui a rang et fonction d’épouse. »Ainsi s’explique un texte capital inexplicable auparavant et désormais parfaitement clair : » si une femme de moins de douze ans conduite dans la maison commet un adultère … » et ne croyons pas que le fait fût exceptionnel.. C’est Ulpien qui le cite entre autres, parmi tous ceux où le crime d’adultère, réellement commis risque d’échapper à la rigueur de la loi ……Un dernier témoignage apporté par un’’ philosophe’’ bon connaisseur des coutumes romaines : Plutarque dans «  la vie de Numa  »  loue son héros d’avoir autorisé les Romains à « Epouser des filles de douze ans et moins âgées encore  ». «  ainsi dit-il, la fiancée apporte la plus grande pureté possible et dans son corps et dans son caractère…solution  qui permet de réaliser (au mieux)l’accord des caractères dans la vie commune. » …Ces mariages si différents des nôtres étaient-ils heureux ? Il ne semble pas que les femmes, mariées si jeunes aient pris pour autant leurs maris en particulière aversion. » (5)</a:t>
            </a:r>
          </a:p>
          <a:p>
            <a:endParaRPr lang="fr-FR" sz="1000" dirty="0"/>
          </a:p>
          <a:p>
            <a:r>
              <a:rPr lang="fr-FR" sz="1000" dirty="0"/>
              <a:t> </a:t>
            </a:r>
            <a:r>
              <a:rPr lang="fr-FR" sz="1000" dirty="0" err="1"/>
              <a:t>P.Grimal</a:t>
            </a:r>
            <a:r>
              <a:rPr lang="fr-FR" sz="1000" dirty="0"/>
              <a:t>: L’Amour à Rome p 93 et </a:t>
            </a:r>
            <a:r>
              <a:rPr lang="fr-FR" sz="1000" dirty="0" err="1"/>
              <a:t>suiv</a:t>
            </a:r>
            <a:r>
              <a:rPr lang="fr-FR" sz="1000" dirty="0"/>
              <a:t>. .Belles lettres 1979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Noces aldo.jpg"/>
          <p:cNvPicPr>
            <a:picLocks noGrp="1" noChangeAspect="1"/>
          </p:cNvPicPr>
          <p:nvPr>
            <p:ph idx="1"/>
          </p:nvPr>
        </p:nvPicPr>
        <p:blipFill>
          <a:blip r:embed="rId2"/>
          <a:srcRect l="-1495" r="-1495"/>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800px-Meister_der_Aldobrandinischen_Hochzeit_001.jpg"/>
          <p:cNvPicPr>
            <a:picLocks noGrp="1" noChangeAspect="1"/>
          </p:cNvPicPr>
          <p:nvPr>
            <p:ph idx="1"/>
          </p:nvPr>
        </p:nvPicPr>
        <p:blipFill>
          <a:blip r:embed="rId2"/>
          <a:srcRect l="-13300" r="-13300"/>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Noces Aldobrandines.jpg"/>
          <p:cNvPicPr>
            <a:picLocks noGrp="1" noChangeAspect="1"/>
          </p:cNvPicPr>
          <p:nvPr>
            <p:ph idx="1"/>
          </p:nvPr>
        </p:nvPicPr>
        <p:blipFill>
          <a:blip r:embed="rId2"/>
          <a:srcRect l="-15005" r="-15005"/>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Scène d’accouchement. Ivoire. Musée archéologique de Naples</a:t>
            </a:r>
          </a:p>
        </p:txBody>
      </p:sp>
      <p:pic>
        <p:nvPicPr>
          <p:cNvPr id="4" name="Espace réservé du contenu 3" descr="sage_femme3.jpg"/>
          <p:cNvPicPr>
            <a:picLocks noGrp="1" noChangeAspect="1"/>
          </p:cNvPicPr>
          <p:nvPr>
            <p:ph idx="1"/>
          </p:nvPr>
        </p:nvPicPr>
        <p:blipFill>
          <a:blip r:embed="rId2"/>
          <a:srcRect l="-10550" r="-10550"/>
          <a:stretch>
            <a:fillRect/>
          </a:stretch>
        </p:blipFill>
        <p:spPr>
          <a:xfrm>
            <a:off x="-672656" y="1550343"/>
            <a:ext cx="8229600" cy="4525963"/>
          </a:xfrm>
        </p:spPr>
      </p:pic>
      <p:sp>
        <p:nvSpPr>
          <p:cNvPr id="5" name="ZoneTexte 4"/>
          <p:cNvSpPr txBox="1"/>
          <p:nvPr/>
        </p:nvSpPr>
        <p:spPr>
          <a:xfrm>
            <a:off x="6878102" y="1665794"/>
            <a:ext cx="2265898" cy="3970318"/>
          </a:xfrm>
          <a:prstGeom prst="rect">
            <a:avLst/>
          </a:prstGeom>
          <a:noFill/>
        </p:spPr>
        <p:txBody>
          <a:bodyPr wrap="square" rtlCol="0">
            <a:spAutoFit/>
          </a:bodyPr>
          <a:lstStyle/>
          <a:p>
            <a:r>
              <a:rPr lang="fr-FR" dirty="0"/>
              <a:t>La S.F. assise les avant bras nus, semble saisir la tête d’un bébé qui apparaît entre les genoux de la mère. La parturiente s’appuie sur un long bâton de façon à mieux pousser. De la main gauche elle s’accroche au cou d’une aide qui debout derrière elle, la maintient au niveau des hanches.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    Trois variétés de gestes vont contribuer à façonner le</a:t>
            </a:r>
          </a:p>
          <a:p>
            <a:pPr marL="0" indent="0">
              <a:buNone/>
            </a:pPr>
            <a:r>
              <a:rPr lang="fr-FR" dirty="0"/>
              <a:t>    bébé romain.</a:t>
            </a:r>
          </a:p>
          <a:p>
            <a:pPr marL="0" indent="0">
              <a:buNone/>
            </a:pPr>
            <a:r>
              <a:rPr lang="fr-FR" dirty="0"/>
              <a:t>    L’emmaillotement,</a:t>
            </a:r>
          </a:p>
          <a:p>
            <a:pPr marL="0" indent="0">
              <a:buNone/>
            </a:pPr>
            <a:r>
              <a:rPr lang="fr-FR" dirty="0"/>
              <a:t>    Le bain et les massages</a:t>
            </a:r>
          </a:p>
          <a:p>
            <a:pPr marL="0" indent="0">
              <a:buNone/>
            </a:pPr>
            <a:r>
              <a:rPr lang="fr-FR" dirty="0"/>
              <a:t>    Soranos en particulier conseille d’emmailloter l’enfant</a:t>
            </a:r>
          </a:p>
          <a:p>
            <a:pPr marL="0" indent="0">
              <a:buNone/>
            </a:pPr>
            <a:r>
              <a:rPr lang="fr-FR" dirty="0"/>
              <a:t>    dans des linges blancs et serrés qui entravent le</a:t>
            </a:r>
          </a:p>
          <a:p>
            <a:pPr marL="0" indent="0">
              <a:buNone/>
            </a:pPr>
            <a:r>
              <a:rPr lang="fr-FR" dirty="0"/>
              <a:t>    mouvement et qui préviennent les risques de   </a:t>
            </a:r>
          </a:p>
          <a:p>
            <a:pPr marL="0" indent="0">
              <a:buNone/>
            </a:pPr>
            <a:r>
              <a:rPr lang="fr-FR" dirty="0"/>
              <a:t>    déformation des membres ou les lésions de grattage.</a:t>
            </a:r>
          </a:p>
          <a:p>
            <a:pPr marL="0" indent="0">
              <a:buNone/>
            </a:pPr>
            <a:r>
              <a:rPr lang="fr-FR" dirty="0"/>
              <a:t>    Restent ainsi 2 ou 3 mois</a:t>
            </a:r>
          </a:p>
          <a:p>
            <a:pPr marL="0" indent="0">
              <a:buNone/>
            </a:pPr>
            <a:r>
              <a:rPr lang="fr-FR" dirty="0"/>
              <a:t>    Soranos. 1 bain par jour. Tiède</a:t>
            </a:r>
          </a:p>
          <a:p>
            <a:pPr marL="0" indent="0">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Enfant emmailloté. (Saint Germain en Laye)</a:t>
            </a:r>
          </a:p>
        </p:txBody>
      </p:sp>
      <p:pic>
        <p:nvPicPr>
          <p:cNvPr id="4" name="Espace réservé du contenu 3" descr="Enfant emmailloté (Saint germain en Laye?).gif"/>
          <p:cNvPicPr>
            <a:picLocks noGrp="1" noChangeAspect="1"/>
          </p:cNvPicPr>
          <p:nvPr>
            <p:ph idx="1"/>
          </p:nvPr>
        </p:nvPicPr>
        <p:blipFill>
          <a:blip r:embed="rId2"/>
          <a:srcRect l="-71221" r="-71221"/>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Premier bain. Musée national Romain</a:t>
            </a:r>
          </a:p>
        </p:txBody>
      </p:sp>
      <p:pic>
        <p:nvPicPr>
          <p:cNvPr id="4" name="Espace réservé du contenu 3" descr="Premier bain du nouveau né. Musée national romain.jpg"/>
          <p:cNvPicPr>
            <a:picLocks noGrp="1" noChangeAspect="1"/>
          </p:cNvPicPr>
          <p:nvPr>
            <p:ph idx="1"/>
          </p:nvPr>
        </p:nvPicPr>
        <p:blipFill>
          <a:blip r:embed="rId2"/>
          <a:srcRect l="-8413" r="-8413"/>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043327" y="1742813"/>
            <a:ext cx="8229600" cy="4525963"/>
          </a:xfrm>
        </p:spPr>
        <p:txBody>
          <a:bodyPr>
            <a:normAutofit fontScale="92500" lnSpcReduction="10000"/>
          </a:bodyPr>
          <a:lstStyle/>
          <a:p>
            <a:pPr marL="0" indent="0">
              <a:buNone/>
            </a:pPr>
            <a:r>
              <a:rPr lang="fr-FR" dirty="0"/>
              <a:t> Avant l’empire les mères nourrissaient elles-mêmes les enfants. Sous l’empire, dans les familles qui en avaient les moyens le nouveau né garçon ou fille était confié à une nourrice  La nourrice fait plus que donner le sein. Elle s’occupe aidée d’un pédagogue dit nourricier de la bonne éducation des enfants . Les enfants vivent avec eux et prennent les repas avec .Plus tard ils prendront le repas du soirs qui avait une sorte de caractère cérémoniel avec les parents et leurs convives.</a:t>
            </a:r>
          </a:p>
          <a:p>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859</TotalTime>
  <Words>4038</Words>
  <Application>Microsoft Macintosh PowerPoint</Application>
  <PresentationFormat>Affichage à l'écran (4:3)</PresentationFormat>
  <Paragraphs>160</Paragraphs>
  <Slides>44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44</vt:i4>
      </vt:variant>
    </vt:vector>
  </HeadingPairs>
  <TitlesOfParts>
    <vt:vector size="47" baseType="lpstr">
      <vt:lpstr>Arial</vt:lpstr>
      <vt:lpstr>Calibri</vt:lpstr>
      <vt:lpstr>Thème Office</vt:lpstr>
      <vt:lpstr>Naissance</vt:lpstr>
      <vt:lpstr>La sage femme Julia Pieris</vt:lpstr>
      <vt:lpstr>Conditions de la naissance</vt:lpstr>
      <vt:lpstr>Sage-femme Scribonia Attica.</vt:lpstr>
      <vt:lpstr>Scène d’accouchement. Ivoire. Musée archéologique de Naples</vt:lpstr>
      <vt:lpstr>Présentation PowerPoint</vt:lpstr>
      <vt:lpstr>Enfant emmailloté. (Saint Germain en Laye)</vt:lpstr>
      <vt:lpstr>Premier bain. Musée national Romain</vt:lpstr>
      <vt:lpstr>Présentation PowerPoint</vt:lpstr>
      <vt:lpstr>La nourrice et l’enfant</vt:lpstr>
      <vt:lpstr>Présentation PowerPoint</vt:lpstr>
      <vt:lpstr>Messaline et Britannicus -Louvre</vt:lpstr>
      <vt:lpstr>Messaline et Britannicus</vt:lpstr>
      <vt:lpstr>Les jeux</vt:lpstr>
      <vt:lpstr>Enfants jouant avec des noix</vt:lpstr>
      <vt:lpstr>Fragment de bas-relief: Enfants jouant aux balles. Marbre. L 69 cm; H; 22 cm </vt:lpstr>
      <vt:lpstr>Sarcophage d’enfant : Concours athlétiques. Fin II° siècle après J.C. Marbre  L 1,5 m : H 0,30 m Louvre</vt:lpstr>
      <vt:lpstr>Discobole de Myron vers 485.Musée des Thermes.Rome</vt:lpstr>
      <vt:lpstr>Enfants jouant au ballon. M.N.Romain</vt:lpstr>
      <vt:lpstr>Enfants jouant à la guerre . MNR.</vt:lpstr>
      <vt:lpstr>Petite fille jouant aux osselets</vt:lpstr>
      <vt:lpstr>Jeune Garçon portant la Toge I°siècle Ap J.C. Marbre .H.1,65m.Louvre</vt:lpstr>
      <vt:lpstr>Jeune fille romaine .Fin I°siècle Av.n.è. </vt:lpstr>
      <vt:lpstr>Devant de sarcophage de Marcus Cornélius Statius( Ostie)</vt:lpstr>
      <vt:lpstr>Détail sarcophage Marcus Cornélius Statius </vt:lpstr>
      <vt:lpstr>Fragment droit sarcophage Statius</vt:lpstr>
      <vt:lpstr>Education</vt:lpstr>
      <vt:lpstr>Dans l’ancienne Rome</vt:lpstr>
      <vt:lpstr>Journée d’u  jeune écolier romain de 300-310 Ap . J.C.</vt:lpstr>
      <vt:lpstr>Présentation PowerPoint</vt:lpstr>
      <vt:lpstr>Statue d’enfant vêtu de la toge et portant la bulle.  Tête  de Néron</vt:lpstr>
      <vt:lpstr>Statue d’une jeune fille avec une colombe </vt:lpstr>
      <vt:lpstr>Enfant esclave endormi qui attend son maître. M.N.Romain</vt:lpstr>
      <vt:lpstr>Premières études à la maison. MNR</vt:lpstr>
      <vt:lpstr>Chez le Grammairien. Musée de Trèves (Rhénanie)</vt:lpstr>
      <vt:lpstr>Apprentissage chez le Rhéteur. M.N.R.</vt:lpstr>
      <vt:lpstr>Fragment Ara Pacis . Louvre H 1,14-L 1,47 m Marbre 13 et 9 av J.C.</vt:lpstr>
      <vt:lpstr>Présentation PowerPoint</vt:lpstr>
      <vt:lpstr>Présentation PowerPoint</vt:lpstr>
      <vt:lpstr>Les enfants abandonnés</vt:lpstr>
      <vt:lpstr>Âge du mariage: la surprise de Grimal en 1979</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Fragment de bas-relief: Enfants jouant aux balles. Marbre. L 69 cm; H; 22 cm </dc:title>
  <dc:creator>Jacques RIVES</dc:creator>
  <cp:lastModifiedBy>jacques rives</cp:lastModifiedBy>
  <cp:revision>50</cp:revision>
  <dcterms:created xsi:type="dcterms:W3CDTF">2011-10-13T20:32:15Z</dcterms:created>
  <dcterms:modified xsi:type="dcterms:W3CDTF">2023-11-04T15:09:46Z</dcterms:modified>
</cp:coreProperties>
</file>